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8" r:id="rId2"/>
  </p:sldMasterIdLst>
  <p:notesMasterIdLst>
    <p:notesMasterId r:id="rId10"/>
  </p:notesMasterIdLst>
  <p:sldIdLst>
    <p:sldId id="256" r:id="rId3"/>
    <p:sldId id="359" r:id="rId4"/>
    <p:sldId id="361" r:id="rId5"/>
    <p:sldId id="362" r:id="rId6"/>
    <p:sldId id="360" r:id="rId7"/>
    <p:sldId id="352" r:id="rId8"/>
    <p:sldId id="3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CE3072-D11B-45BB-8499-77B6F408C9DD}" type="doc">
      <dgm:prSet loTypeId="urn:microsoft.com/office/officeart/2005/8/layout/pyramid2" loCatId="list" qsTypeId="urn:microsoft.com/office/officeart/2005/8/quickstyle/simple1" qsCatId="simple" csTypeId="urn:microsoft.com/office/officeart/2005/8/colors/accent2_4" csCatId="accent2" phldr="1"/>
      <dgm:spPr/>
    </dgm:pt>
    <dgm:pt modelId="{2290CF68-6F8D-485B-95C7-3240E82D81FF}">
      <dgm:prSet phldrT="[Text]" custT="1"/>
      <dgm:spPr/>
      <dgm:t>
        <a:bodyPr/>
        <a:lstStyle/>
        <a:p>
          <a:r>
            <a:rPr lang="en-US" sz="2400" b="1" dirty="0"/>
            <a:t>Product Oriented</a:t>
          </a:r>
        </a:p>
      </dgm:t>
    </dgm:pt>
    <dgm:pt modelId="{751148E2-8733-47F6-9059-69455A1D143F}" type="parTrans" cxnId="{620874AE-5F13-469B-9CA8-56699FD257B7}">
      <dgm:prSet/>
      <dgm:spPr/>
      <dgm:t>
        <a:bodyPr/>
        <a:lstStyle/>
        <a:p>
          <a:endParaRPr lang="en-US"/>
        </a:p>
      </dgm:t>
    </dgm:pt>
    <dgm:pt modelId="{4CF01C38-3F29-4CE8-8CE5-40A19752CF00}" type="sibTrans" cxnId="{620874AE-5F13-469B-9CA8-56699FD257B7}">
      <dgm:prSet/>
      <dgm:spPr/>
      <dgm:t>
        <a:bodyPr/>
        <a:lstStyle/>
        <a:p>
          <a:endParaRPr lang="en-US"/>
        </a:p>
      </dgm:t>
    </dgm:pt>
    <dgm:pt modelId="{E7BB04A9-7C89-41CB-B0D9-18DBCCB33E63}">
      <dgm:prSet phldrT="[Text]" custT="1"/>
      <dgm:spPr/>
      <dgm:t>
        <a:bodyPr/>
        <a:lstStyle/>
        <a:p>
          <a:r>
            <a:rPr lang="en-US" sz="2400" b="1" dirty="0"/>
            <a:t>Production Oriented</a:t>
          </a:r>
        </a:p>
      </dgm:t>
    </dgm:pt>
    <dgm:pt modelId="{94F54D0A-86C9-47B1-87A3-12F2377BEAF4}" type="parTrans" cxnId="{BDAAE3BC-14A2-446E-85C8-F6358F252352}">
      <dgm:prSet/>
      <dgm:spPr/>
      <dgm:t>
        <a:bodyPr/>
        <a:lstStyle/>
        <a:p>
          <a:endParaRPr lang="en-US"/>
        </a:p>
      </dgm:t>
    </dgm:pt>
    <dgm:pt modelId="{F63BCDB0-52A8-4FE4-BAB6-1CFE1022CB5C}" type="sibTrans" cxnId="{BDAAE3BC-14A2-446E-85C8-F6358F252352}">
      <dgm:prSet/>
      <dgm:spPr/>
      <dgm:t>
        <a:bodyPr/>
        <a:lstStyle/>
        <a:p>
          <a:endParaRPr lang="en-US"/>
        </a:p>
      </dgm:t>
    </dgm:pt>
    <dgm:pt modelId="{577652AE-E997-4451-B74C-E92B3CDE4A21}">
      <dgm:prSet phldrT="[Text]" custT="1"/>
      <dgm:spPr/>
      <dgm:t>
        <a:bodyPr/>
        <a:lstStyle/>
        <a:p>
          <a:r>
            <a:rPr lang="en-US" sz="2400" b="1" dirty="0"/>
            <a:t>Marketing Oriented</a:t>
          </a:r>
        </a:p>
      </dgm:t>
    </dgm:pt>
    <dgm:pt modelId="{A67E99C0-0774-4970-B347-5DE19DCD7DA7}" type="parTrans" cxnId="{D335E95A-EA52-4C35-91A6-805D31267FF1}">
      <dgm:prSet/>
      <dgm:spPr/>
      <dgm:t>
        <a:bodyPr/>
        <a:lstStyle/>
        <a:p>
          <a:endParaRPr lang="en-US"/>
        </a:p>
      </dgm:t>
    </dgm:pt>
    <dgm:pt modelId="{426189B1-2173-449C-A4C3-97A10E15C95D}" type="sibTrans" cxnId="{D335E95A-EA52-4C35-91A6-805D31267FF1}">
      <dgm:prSet/>
      <dgm:spPr/>
      <dgm:t>
        <a:bodyPr/>
        <a:lstStyle/>
        <a:p>
          <a:endParaRPr lang="en-US"/>
        </a:p>
      </dgm:t>
    </dgm:pt>
    <dgm:pt modelId="{FB93E7FA-B85B-4B1C-81BD-F3273CB20A07}" type="pres">
      <dgm:prSet presAssocID="{BFCE3072-D11B-45BB-8499-77B6F408C9DD}" presName="compositeShape" presStyleCnt="0">
        <dgm:presLayoutVars>
          <dgm:dir/>
          <dgm:resizeHandles/>
        </dgm:presLayoutVars>
      </dgm:prSet>
      <dgm:spPr/>
    </dgm:pt>
    <dgm:pt modelId="{B0281EF8-7147-4CE6-AAFC-1006737F62F4}" type="pres">
      <dgm:prSet presAssocID="{BFCE3072-D11B-45BB-8499-77B6F408C9DD}" presName="pyramid" presStyleLbl="node1" presStyleIdx="0" presStyleCnt="1" custScaleX="78251" custScaleY="84231"/>
      <dgm:spPr/>
    </dgm:pt>
    <dgm:pt modelId="{E25545A1-70C2-48B4-BDE0-DD6F42A22764}" type="pres">
      <dgm:prSet presAssocID="{BFCE3072-D11B-45BB-8499-77B6F408C9DD}" presName="theList" presStyleCnt="0"/>
      <dgm:spPr/>
    </dgm:pt>
    <dgm:pt modelId="{31BDDE5C-3CCF-49D4-9417-2012FED91B84}" type="pres">
      <dgm:prSet presAssocID="{2290CF68-6F8D-485B-95C7-3240E82D81FF}" presName="aNode" presStyleLbl="fgAcc1" presStyleIdx="0" presStyleCnt="3" custScaleX="98764">
        <dgm:presLayoutVars>
          <dgm:bulletEnabled val="1"/>
        </dgm:presLayoutVars>
      </dgm:prSet>
      <dgm:spPr/>
    </dgm:pt>
    <dgm:pt modelId="{AC91E898-6B5F-4677-82F8-096DECB260DB}" type="pres">
      <dgm:prSet presAssocID="{2290CF68-6F8D-485B-95C7-3240E82D81FF}" presName="aSpace" presStyleCnt="0"/>
      <dgm:spPr/>
    </dgm:pt>
    <dgm:pt modelId="{9738D13A-800D-46A8-BA65-5CB8DB646F71}" type="pres">
      <dgm:prSet presAssocID="{E7BB04A9-7C89-41CB-B0D9-18DBCCB33E63}" presName="aNode" presStyleLbl="fgAcc1" presStyleIdx="1" presStyleCnt="3" custScaleX="98528" custLinFactNeighborY="-32570">
        <dgm:presLayoutVars>
          <dgm:bulletEnabled val="1"/>
        </dgm:presLayoutVars>
      </dgm:prSet>
      <dgm:spPr/>
    </dgm:pt>
    <dgm:pt modelId="{DFE71375-299B-490F-8C0B-2A34B1C80E10}" type="pres">
      <dgm:prSet presAssocID="{E7BB04A9-7C89-41CB-B0D9-18DBCCB33E63}" presName="aSpace" presStyleCnt="0"/>
      <dgm:spPr/>
    </dgm:pt>
    <dgm:pt modelId="{311FC503-8FED-4E83-B454-9BD5D85EF457}" type="pres">
      <dgm:prSet presAssocID="{577652AE-E997-4451-B74C-E92B3CDE4A21}" presName="aNode" presStyleLbl="fgAcc1" presStyleIdx="2" presStyleCnt="3">
        <dgm:presLayoutVars>
          <dgm:bulletEnabled val="1"/>
        </dgm:presLayoutVars>
      </dgm:prSet>
      <dgm:spPr/>
    </dgm:pt>
    <dgm:pt modelId="{363B291E-BC8C-45B2-BB41-77DDA41523F9}" type="pres">
      <dgm:prSet presAssocID="{577652AE-E997-4451-B74C-E92B3CDE4A21}" presName="aSpace" presStyleCnt="0"/>
      <dgm:spPr/>
    </dgm:pt>
  </dgm:ptLst>
  <dgm:cxnLst>
    <dgm:cxn modelId="{8087FD2E-3005-49BC-A339-498C9F60F8FC}" type="presOf" srcId="{E7BB04A9-7C89-41CB-B0D9-18DBCCB33E63}" destId="{9738D13A-800D-46A8-BA65-5CB8DB646F71}" srcOrd="0" destOrd="0" presId="urn:microsoft.com/office/officeart/2005/8/layout/pyramid2"/>
    <dgm:cxn modelId="{A00CFA35-1F9C-4E75-AED4-ABC05B725459}" type="presOf" srcId="{BFCE3072-D11B-45BB-8499-77B6F408C9DD}" destId="{FB93E7FA-B85B-4B1C-81BD-F3273CB20A07}" srcOrd="0" destOrd="0" presId="urn:microsoft.com/office/officeart/2005/8/layout/pyramid2"/>
    <dgm:cxn modelId="{8998557A-D5C1-401E-8628-960BAF4412C2}" type="presOf" srcId="{577652AE-E997-4451-B74C-E92B3CDE4A21}" destId="{311FC503-8FED-4E83-B454-9BD5D85EF457}" srcOrd="0" destOrd="0" presId="urn:microsoft.com/office/officeart/2005/8/layout/pyramid2"/>
    <dgm:cxn modelId="{D335E95A-EA52-4C35-91A6-805D31267FF1}" srcId="{BFCE3072-D11B-45BB-8499-77B6F408C9DD}" destId="{577652AE-E997-4451-B74C-E92B3CDE4A21}" srcOrd="2" destOrd="0" parTransId="{A67E99C0-0774-4970-B347-5DE19DCD7DA7}" sibTransId="{426189B1-2173-449C-A4C3-97A10E15C95D}"/>
    <dgm:cxn modelId="{620874AE-5F13-469B-9CA8-56699FD257B7}" srcId="{BFCE3072-D11B-45BB-8499-77B6F408C9DD}" destId="{2290CF68-6F8D-485B-95C7-3240E82D81FF}" srcOrd="0" destOrd="0" parTransId="{751148E2-8733-47F6-9059-69455A1D143F}" sibTransId="{4CF01C38-3F29-4CE8-8CE5-40A19752CF00}"/>
    <dgm:cxn modelId="{BDAAE3BC-14A2-446E-85C8-F6358F252352}" srcId="{BFCE3072-D11B-45BB-8499-77B6F408C9DD}" destId="{E7BB04A9-7C89-41CB-B0D9-18DBCCB33E63}" srcOrd="1" destOrd="0" parTransId="{94F54D0A-86C9-47B1-87A3-12F2377BEAF4}" sibTransId="{F63BCDB0-52A8-4FE4-BAB6-1CFE1022CB5C}"/>
    <dgm:cxn modelId="{7004A5F9-78EB-4A54-9017-9A5C2BC16D06}" type="presOf" srcId="{2290CF68-6F8D-485B-95C7-3240E82D81FF}" destId="{31BDDE5C-3CCF-49D4-9417-2012FED91B84}" srcOrd="0" destOrd="0" presId="urn:microsoft.com/office/officeart/2005/8/layout/pyramid2"/>
    <dgm:cxn modelId="{EF5F8790-32A4-4A53-A4AB-45DCE6A10DF6}" type="presParOf" srcId="{FB93E7FA-B85B-4B1C-81BD-F3273CB20A07}" destId="{B0281EF8-7147-4CE6-AAFC-1006737F62F4}" srcOrd="0" destOrd="0" presId="urn:microsoft.com/office/officeart/2005/8/layout/pyramid2"/>
    <dgm:cxn modelId="{1B02C7BD-B1D0-43C4-87A4-9D4C48B50A3D}" type="presParOf" srcId="{FB93E7FA-B85B-4B1C-81BD-F3273CB20A07}" destId="{E25545A1-70C2-48B4-BDE0-DD6F42A22764}" srcOrd="1" destOrd="0" presId="urn:microsoft.com/office/officeart/2005/8/layout/pyramid2"/>
    <dgm:cxn modelId="{85F85E8C-EE22-4D61-B64F-1297E4A3E89A}" type="presParOf" srcId="{E25545A1-70C2-48B4-BDE0-DD6F42A22764}" destId="{31BDDE5C-3CCF-49D4-9417-2012FED91B84}" srcOrd="0" destOrd="0" presId="urn:microsoft.com/office/officeart/2005/8/layout/pyramid2"/>
    <dgm:cxn modelId="{560F4B22-633F-4F8A-86E4-D84A5C438F9A}" type="presParOf" srcId="{E25545A1-70C2-48B4-BDE0-DD6F42A22764}" destId="{AC91E898-6B5F-4677-82F8-096DECB260DB}" srcOrd="1" destOrd="0" presId="urn:microsoft.com/office/officeart/2005/8/layout/pyramid2"/>
    <dgm:cxn modelId="{29D6C6FA-AC20-4BD3-AC8C-EB7C562398BC}" type="presParOf" srcId="{E25545A1-70C2-48B4-BDE0-DD6F42A22764}" destId="{9738D13A-800D-46A8-BA65-5CB8DB646F71}" srcOrd="2" destOrd="0" presId="urn:microsoft.com/office/officeart/2005/8/layout/pyramid2"/>
    <dgm:cxn modelId="{D4F20605-1B10-415E-B4E9-8A7120505045}" type="presParOf" srcId="{E25545A1-70C2-48B4-BDE0-DD6F42A22764}" destId="{DFE71375-299B-490F-8C0B-2A34B1C80E10}" srcOrd="3" destOrd="0" presId="urn:microsoft.com/office/officeart/2005/8/layout/pyramid2"/>
    <dgm:cxn modelId="{F17E8715-E4E7-4E65-8C6C-62ED98DD43D3}" type="presParOf" srcId="{E25545A1-70C2-48B4-BDE0-DD6F42A22764}" destId="{311FC503-8FED-4E83-B454-9BD5D85EF457}" srcOrd="4" destOrd="0" presId="urn:microsoft.com/office/officeart/2005/8/layout/pyramid2"/>
    <dgm:cxn modelId="{06F1B2DD-81F3-4837-A393-2745C5D0C460}" type="presParOf" srcId="{E25545A1-70C2-48B4-BDE0-DD6F42A22764}" destId="{363B291E-BC8C-45B2-BB41-77DDA41523F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81EF8-7147-4CE6-AAFC-1006737F62F4}">
      <dsp:nvSpPr>
        <dsp:cNvPr id="0" name=""/>
        <dsp:cNvSpPr/>
      </dsp:nvSpPr>
      <dsp:spPr>
        <a:xfrm>
          <a:off x="301464" y="321329"/>
          <a:ext cx="3189081" cy="3432793"/>
        </a:xfrm>
        <a:prstGeom prst="triangl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BDDE5C-3CCF-49D4-9417-2012FED91B84}">
      <dsp:nvSpPr>
        <dsp:cNvPr id="0" name=""/>
        <dsp:cNvSpPr/>
      </dsp:nvSpPr>
      <dsp:spPr>
        <a:xfrm>
          <a:off x="1912376" y="409734"/>
          <a:ext cx="2616301" cy="9647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Product Oriented</a:t>
          </a:r>
        </a:p>
      </dsp:txBody>
      <dsp:txXfrm>
        <a:off x="1959470" y="456828"/>
        <a:ext cx="2522113" cy="870547"/>
      </dsp:txXfrm>
    </dsp:sp>
    <dsp:sp modelId="{9738D13A-800D-46A8-BA65-5CB8DB646F71}">
      <dsp:nvSpPr>
        <dsp:cNvPr id="0" name=""/>
        <dsp:cNvSpPr/>
      </dsp:nvSpPr>
      <dsp:spPr>
        <a:xfrm>
          <a:off x="1915502" y="1455785"/>
          <a:ext cx="2610049" cy="9647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-370661"/>
              <a:satOff val="5772"/>
              <a:lumOff val="287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Production Oriented</a:t>
          </a:r>
        </a:p>
      </dsp:txBody>
      <dsp:txXfrm>
        <a:off x="1962596" y="1502879"/>
        <a:ext cx="2515861" cy="870547"/>
      </dsp:txXfrm>
    </dsp:sp>
    <dsp:sp modelId="{311FC503-8FED-4E83-B454-9BD5D85EF457}">
      <dsp:nvSpPr>
        <dsp:cNvPr id="0" name=""/>
        <dsp:cNvSpPr/>
      </dsp:nvSpPr>
      <dsp:spPr>
        <a:xfrm>
          <a:off x="1896005" y="2580389"/>
          <a:ext cx="2649043" cy="96473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-370661"/>
              <a:satOff val="5772"/>
              <a:lumOff val="287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Marketing Oriented</a:t>
          </a:r>
        </a:p>
      </dsp:txBody>
      <dsp:txXfrm>
        <a:off x="1943099" y="2627483"/>
        <a:ext cx="2554855" cy="870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83B57-AC4D-4D03-9667-F00AF8DF950F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223C0-31B4-4837-95EA-88451C84F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8D2766-C49B-4C1A-9FEE-6F146754B0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001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8D2766-C49B-4C1A-9FEE-6F146754B0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700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F8167-498F-4E68-8465-5832D9624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B334D-BA62-462A-A319-88B028B2BA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5E3A-2792-41BD-8980-6592918A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504E3-5860-48B5-9885-F9BDA6850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2560C-9844-45C0-A111-DF1B4D09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9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790D5-2A86-4F91-844A-F58613AB1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24F4E7-C7C9-43C9-9092-484237A58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273D6-63C3-4FA6-870E-4C249E126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7A8DD-BF7F-40C6-AE27-1CF5EA90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8A348-C4A0-4ED3-9D2B-089510FC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1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51A79-BE44-43DA-B4EE-105B67D4C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9ACA5-2F04-4131-A408-6E4D98A1A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B378-BE8E-4055-891F-EE7B145D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B0E0-7C1C-400D-A7C1-5F8D50148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EAA5D2-DDC4-4FB2-A810-218C59FB2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5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6D102F-F220-4E57-BDD6-CCEBB93D58AF}"/>
              </a:ext>
            </a:extLst>
          </p:cNvPr>
          <p:cNvGrpSpPr/>
          <p:nvPr userDrawn="1"/>
        </p:nvGrpSpPr>
        <p:grpSpPr>
          <a:xfrm>
            <a:off x="12558029" y="1"/>
            <a:ext cx="1644047" cy="1816099"/>
            <a:chOff x="9433981" y="1"/>
            <a:chExt cx="1644047" cy="1816099"/>
          </a:xfrm>
        </p:grpSpPr>
        <p:sp>
          <p:nvSpPr>
            <p:cNvPr id="13" name="Rectangle: Folded Corner 12">
              <a:extLst>
                <a:ext uri="{FF2B5EF4-FFF2-40B4-BE49-F238E27FC236}">
                  <a16:creationId xmlns:a16="http://schemas.microsoft.com/office/drawing/2014/main" id="{8C7E1A5C-1B15-4E0A-8682-D203C7DE6B6B}"/>
                </a:ext>
              </a:extLst>
            </p:cNvPr>
            <p:cNvSpPr/>
            <p:nvPr userDrawn="1"/>
          </p:nvSpPr>
          <p:spPr>
            <a:xfrm>
              <a:off x="9433981" y="1"/>
              <a:ext cx="1644047" cy="1816099"/>
            </a:xfrm>
            <a:prstGeom prst="foldedCorner">
              <a:avLst/>
            </a:prstGeom>
            <a:ln>
              <a:noFill/>
            </a:ln>
            <a:effectLst>
              <a:outerShdw blurRad="1016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Ins="0" rtlCol="0" anchor="t"/>
            <a:lstStyle/>
            <a:p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To insert your own icons*:</a:t>
              </a:r>
            </a:p>
            <a:p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400" b="1" dirty="0">
                  <a:solidFill>
                    <a:schemeClr val="accent2">
                      <a:lumMod val="50000"/>
                    </a:schemeClr>
                  </a:solidFill>
                </a:rPr>
                <a:t>Insert</a:t>
              </a:r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 &gt;&gt; </a:t>
              </a:r>
              <a:r>
                <a:rPr lang="en-US" sz="1400" b="1" dirty="0">
                  <a:solidFill>
                    <a:schemeClr val="accent2">
                      <a:lumMod val="50000"/>
                    </a:schemeClr>
                  </a:solidFill>
                </a:rPr>
                <a:t>Icons</a:t>
              </a:r>
            </a:p>
            <a:p>
              <a:endParaRPr lang="en-US" sz="1400" dirty="0">
                <a:solidFill>
                  <a:schemeClr val="accent2">
                    <a:lumMod val="50000"/>
                  </a:schemeClr>
                </a:solidFill>
              </a:endParaRPr>
            </a:p>
            <a:p>
              <a:r>
                <a:rPr lang="en-US" sz="1200" i="1" dirty="0">
                  <a:solidFill>
                    <a:schemeClr val="accent2">
                      <a:lumMod val="50000"/>
                    </a:schemeClr>
                  </a:solidFill>
                </a:rPr>
                <a:t>(*Only available to Microsoft 365 subscribers)</a:t>
              </a: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830CBBC-4DBF-48F3-A80A-5B9A5231588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t="1" b="5479"/>
            <a:stretch/>
          </p:blipFill>
          <p:spPr>
            <a:xfrm>
              <a:off x="10677978" y="424090"/>
              <a:ext cx="400050" cy="657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076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90FBD-8BFA-4B84-953C-0640B2CC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24805-7669-45D4-8004-9309EBA19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9B4EA-0E9E-48D2-9440-7A40EC0EB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ECD8A-9BF3-4BB1-8774-D4BA0F474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34004-7F3E-4D38-80E2-E65D643A8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8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2EBA6-F134-4735-9D10-314FE3396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77C42-16F0-43EF-A0AA-026B58868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8425A-A399-494A-BB57-1BF6B45B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E3DFE-E825-46A3-B68C-92930C32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64572-E79B-4E53-904D-A3E493F6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65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3AB28-D453-4124-91A5-CFF62849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C6141-938E-4468-990B-87E5B23332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2529D-69F9-48E3-887F-D836E03CBF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FDDCF-FE4E-4694-97C4-B0844331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F0D08-EFEB-4C98-A3B4-7D9677CD6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C1F18-C4C0-4AD0-A09F-0D7ABC15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6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A3871-EF8C-4D67-8C6C-35C96BC5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BBAC0-F926-4D3A-8E5D-0CF7763ED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B8BC6-ED1D-4B2D-A1A4-7D5CA9AED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112889-78D0-4614-A9CC-497D25EB1F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52EB3F-1B0A-4C79-BE04-23B143FF82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72ECBB-B57E-40E2-8177-0DEBF5A96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D3657-1E72-46FC-95DC-9DF12DEF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97BF4C-FC7F-46A7-9F01-B438166F1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6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F84C-4ACF-4982-881B-FCC402B1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D5AA87-AE44-4C05-878D-DD9EBDF9D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FB6375-0447-49D7-A840-AE02332E2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20DB69-2B10-4229-A4FE-DFEF4A26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0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D4C736-9ED1-40E4-A0D5-6C22A104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91B25E-3E29-4421-B6A3-5B0DE7079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A20B2-40EB-4C1D-9126-3DAF2783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2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C243A-9823-47F4-9926-15D90469B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7B740-F945-4D35-8107-D2AC750D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01C86-3309-4597-AEBB-B445703CB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03758-F425-416B-99B3-4450F5236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A5A6C-520E-43A4-9A80-90BA53F19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EC946-9C5C-400B-8FC3-1F40A9ACF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2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E0B7-8DB8-4A8B-B96B-54D9D11A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CC827C-BAD5-4CE5-95E7-272D8D797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5FC976-5C08-4D36-B35F-EF5D1EFF4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98FBA8-5A28-47A3-AA84-12BFE0217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7C03C-EBC9-4992-9592-7C9EC3F3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5CA72-4FAB-43E1-A03F-90C6EC94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9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D62C00-8537-44D8-85D2-38DB58774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3A197D-FBFD-4704-BD5C-DD6823B87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D65A2-4B43-4956-9E4B-43449EE29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E76C9-0A38-4FA7-97EA-51FA82F423B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F6D27-D154-472B-B3FE-D006740C0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11D9F-F69D-47BE-9119-AD3DFA9CA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66649-3BEE-44A2-AE57-F91E9B0B9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8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120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9412A-AAD9-483D-9C01-C86D0D020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The Role of Business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E610A-D91E-430C-BC96-332660AC3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8729" y="4357413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dirty="0"/>
              <a:t>Chapter 1</a:t>
            </a:r>
          </a:p>
          <a:p>
            <a:pPr algn="l"/>
            <a:r>
              <a:rPr lang="en-US" altLang="en-US" dirty="0"/>
              <a:t>Business Research Methods - </a:t>
            </a:r>
            <a:r>
              <a:rPr lang="en-US" altLang="en-US" sz="2400" dirty="0">
                <a:solidFill>
                  <a:schemeClr val="tx1"/>
                </a:solidFill>
              </a:rPr>
              <a:t>William G. Zikmund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6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81E61-5249-4437-B14C-0FC631533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571" y="273685"/>
            <a:ext cx="10515600" cy="864235"/>
          </a:xfrm>
        </p:spPr>
        <p:txBody>
          <a:bodyPr/>
          <a:lstStyle/>
          <a:p>
            <a:r>
              <a:rPr lang="en-US" altLang="en-US" b="1" dirty="0"/>
              <a:t>Business Research Defined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2CC93-A4B7-47E3-A50C-95CF5E535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7920"/>
            <a:ext cx="10515600" cy="53549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Business research is the application of the scientific method in searching for the truth about business phenomena. </a:t>
            </a:r>
            <a:endParaRPr lang="en-US" alt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altLang="en-US" sz="2800" dirty="0"/>
              <a:t>Business research is conducted to provide valid and reliable answer(s) to already posed </a:t>
            </a:r>
            <a:r>
              <a:rPr lang="tr-TR" altLang="en-US" sz="2800" dirty="0">
                <a:solidFill>
                  <a:srgbClr val="FF0000"/>
                </a:solidFill>
              </a:rPr>
              <a:t>research questions</a:t>
            </a:r>
            <a:r>
              <a:rPr lang="tr-TR" altLang="en-US" sz="28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/>
              <a:t>It facilitates the managerial </a:t>
            </a:r>
            <a:r>
              <a:rPr lang="en-US" altLang="en-US" sz="2800" dirty="0">
                <a:solidFill>
                  <a:srgbClr val="FF0000"/>
                </a:solidFill>
              </a:rPr>
              <a:t>decision process </a:t>
            </a:r>
            <a:r>
              <a:rPr lang="en-US" altLang="en-US" dirty="0">
                <a:solidFill>
                  <a:srgbClr val="FF0000"/>
                </a:solidFill>
              </a:rPr>
              <a:t>by providing the intelligence to businesses.</a:t>
            </a:r>
            <a:endParaRPr lang="en-US" alt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Business research information is not intuitive or haphazardly gathered.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Literally, research (re-search) means “to search again”.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findings are tied back to the underlying theory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definition also emphasizes, through reference to the scientific method, that any information generated should be accurate and objective.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 that research is an aid to managerial decision making, never a substitute for it.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12D98F4-EF5F-44BF-9347-D968825CD799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6076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59181-4035-4722-8576-10E703FB4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080" y="277252"/>
            <a:ext cx="10515600" cy="880293"/>
          </a:xfrm>
        </p:spPr>
        <p:txBody>
          <a:bodyPr/>
          <a:lstStyle/>
          <a:p>
            <a:r>
              <a:rPr lang="en-US" b="1" dirty="0"/>
              <a:t>Applied and Basic Business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DE22-DC44-456B-8AB0-7D3F2B733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132" y="1384131"/>
            <a:ext cx="5806440" cy="4667250"/>
          </a:xfrm>
        </p:spPr>
        <p:txBody>
          <a:bodyPr>
            <a:normAutofit/>
          </a:bodyPr>
          <a:lstStyle/>
          <a:p>
            <a:r>
              <a:rPr lang="en-US" dirty="0"/>
              <a:t>Applied business research – specific</a:t>
            </a:r>
          </a:p>
          <a:p>
            <a:r>
              <a:rPr lang="en-US" dirty="0"/>
              <a:t>Basic business research / Pure research  - generic</a:t>
            </a:r>
          </a:p>
          <a:p>
            <a:r>
              <a:rPr lang="en-US" dirty="0"/>
              <a:t>The Scientific Method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CD5537-4806-491A-9DD3-A2FF6F24B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1572" y="1005767"/>
            <a:ext cx="4419600" cy="5158908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347258-3B11-4442-B3CC-265576488E8C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70915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FF7F4-3C0B-4203-9722-B7AAFA620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Managerial Value of Business Research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95FE71-F1DA-4984-ABC4-64840FB0CD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887529"/>
              </p:ext>
            </p:extLst>
          </p:nvPr>
        </p:nvGraphicFramePr>
        <p:xfrm>
          <a:off x="7261934" y="1490847"/>
          <a:ext cx="4846514" cy="4075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4D7EF179-5584-4C6F-845D-D56E6CDD91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7780" y="1490847"/>
            <a:ext cx="8585401" cy="474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8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9619" y="157141"/>
            <a:ext cx="6282861" cy="739056"/>
          </a:xfrm>
        </p:spPr>
        <p:txBody>
          <a:bodyPr>
            <a:noAutofit/>
          </a:bodyPr>
          <a:lstStyle/>
          <a:p>
            <a:r>
              <a:rPr lang="en-US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Decision – Making  Process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ED74932-BC3D-45B3-B4F1-0BD905E312D0}"/>
              </a:ext>
            </a:extLst>
          </p:cNvPr>
          <p:cNvSpPr/>
          <p:nvPr/>
        </p:nvSpPr>
        <p:spPr>
          <a:xfrm>
            <a:off x="5393713" y="3764438"/>
            <a:ext cx="2924577" cy="2039114"/>
          </a:xfrm>
          <a:custGeom>
            <a:avLst/>
            <a:gdLst>
              <a:gd name="connsiteX0" fmla="*/ 1903197 w 2924577"/>
              <a:gd name="connsiteY0" fmla="*/ 0 h 2039114"/>
              <a:gd name="connsiteX1" fmla="*/ 2924577 w 2924577"/>
              <a:gd name="connsiteY1" fmla="*/ 1021380 h 2039114"/>
              <a:gd name="connsiteX2" fmla="*/ 1903214 w 2924577"/>
              <a:gd name="connsiteY2" fmla="*/ 2039093 h 2039114"/>
              <a:gd name="connsiteX3" fmla="*/ 881834 w 2924577"/>
              <a:gd name="connsiteY3" fmla="*/ 1017713 h 2039114"/>
              <a:gd name="connsiteX4" fmla="*/ 882788 w 2924577"/>
              <a:gd name="connsiteY4" fmla="*/ 972256 h 2039114"/>
              <a:gd name="connsiteX5" fmla="*/ 838151 w 2924577"/>
              <a:gd name="connsiteY5" fmla="*/ 855225 h 2039114"/>
              <a:gd name="connsiteX6" fmla="*/ 724005 w 2924577"/>
              <a:gd name="connsiteY6" fmla="*/ 805964 h 2039114"/>
              <a:gd name="connsiteX7" fmla="*/ 192846 w 2924577"/>
              <a:gd name="connsiteY7" fmla="*/ 806051 h 2039114"/>
              <a:gd name="connsiteX8" fmla="*/ 155747 w 2924577"/>
              <a:gd name="connsiteY8" fmla="*/ 843150 h 2039114"/>
              <a:gd name="connsiteX9" fmla="*/ 155755 w 2924577"/>
              <a:gd name="connsiteY9" fmla="*/ 859830 h 2039114"/>
              <a:gd name="connsiteX10" fmla="*/ 103718 w 2924577"/>
              <a:gd name="connsiteY10" fmla="*/ 882141 h 2039114"/>
              <a:gd name="connsiteX11" fmla="*/ 9064 w 2924577"/>
              <a:gd name="connsiteY11" fmla="*/ 787486 h 2039114"/>
              <a:gd name="connsiteX12" fmla="*/ 9010 w 2924577"/>
              <a:gd name="connsiteY12" fmla="*/ 744777 h 2039114"/>
              <a:gd name="connsiteX13" fmla="*/ 103784 w 2924577"/>
              <a:gd name="connsiteY13" fmla="*/ 650002 h 2039114"/>
              <a:gd name="connsiteX14" fmla="*/ 155693 w 2924577"/>
              <a:gd name="connsiteY14" fmla="*/ 672322 h 2039114"/>
              <a:gd name="connsiteX15" fmla="*/ 155751 w 2924577"/>
              <a:gd name="connsiteY15" fmla="*/ 679739 h 2039114"/>
              <a:gd name="connsiteX16" fmla="*/ 192865 w 2924577"/>
              <a:gd name="connsiteY16" fmla="*/ 716854 h 2039114"/>
              <a:gd name="connsiteX17" fmla="*/ 724037 w 2924577"/>
              <a:gd name="connsiteY17" fmla="*/ 716928 h 2039114"/>
              <a:gd name="connsiteX18" fmla="*/ 904992 w 2924577"/>
              <a:gd name="connsiteY18" fmla="*/ 793947 h 2039114"/>
              <a:gd name="connsiteX19" fmla="*/ 974715 w 2924577"/>
              <a:gd name="connsiteY19" fmla="*/ 978721 h 2039114"/>
              <a:gd name="connsiteX20" fmla="*/ 973738 w 2924577"/>
              <a:gd name="connsiteY20" fmla="*/ 1020550 h 2039114"/>
              <a:gd name="connsiteX21" fmla="*/ 1903158 w 2924577"/>
              <a:gd name="connsiteY21" fmla="*/ 1949970 h 2039114"/>
              <a:gd name="connsiteX22" fmla="*/ 2832653 w 2924577"/>
              <a:gd name="connsiteY22" fmla="*/ 1020475 h 2039114"/>
              <a:gd name="connsiteX23" fmla="*/ 1905090 w 2924577"/>
              <a:gd name="connsiteY23" fmla="*/ 91110 h 2039114"/>
              <a:gd name="connsiteX24" fmla="*/ 1859585 w 2924577"/>
              <a:gd name="connsiteY24" fmla="*/ 60475 h 2039114"/>
              <a:gd name="connsiteX25" fmla="*/ 1903197 w 2924577"/>
              <a:gd name="connsiteY25" fmla="*/ 0 h 203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924577" h="2039114">
                <a:moveTo>
                  <a:pt x="1903197" y="0"/>
                </a:moveTo>
                <a:cubicBezTo>
                  <a:pt x="2466828" y="993"/>
                  <a:pt x="2924541" y="458706"/>
                  <a:pt x="2924577" y="1021380"/>
                </a:cubicBezTo>
                <a:cubicBezTo>
                  <a:pt x="2923637" y="1585031"/>
                  <a:pt x="2465911" y="2042757"/>
                  <a:pt x="1903214" y="2039093"/>
                </a:cubicBezTo>
                <a:cubicBezTo>
                  <a:pt x="1339583" y="2038101"/>
                  <a:pt x="881870" y="1580388"/>
                  <a:pt x="881834" y="1017713"/>
                </a:cubicBezTo>
                <a:cubicBezTo>
                  <a:pt x="881881" y="1002890"/>
                  <a:pt x="882742" y="987079"/>
                  <a:pt x="882788" y="972256"/>
                </a:cubicBezTo>
                <a:cubicBezTo>
                  <a:pt x="883711" y="928570"/>
                  <a:pt x="867932" y="886808"/>
                  <a:pt x="838151" y="855225"/>
                </a:cubicBezTo>
                <a:cubicBezTo>
                  <a:pt x="808532" y="823653"/>
                  <a:pt x="768573" y="806073"/>
                  <a:pt x="724005" y="805964"/>
                </a:cubicBezTo>
                <a:lnTo>
                  <a:pt x="192846" y="806051"/>
                </a:lnTo>
                <a:cubicBezTo>
                  <a:pt x="172463" y="806095"/>
                  <a:pt x="155791" y="822767"/>
                  <a:pt x="155747" y="843150"/>
                </a:cubicBezTo>
                <a:lnTo>
                  <a:pt x="155755" y="859830"/>
                </a:lnTo>
                <a:cubicBezTo>
                  <a:pt x="155694" y="887705"/>
                  <a:pt x="123275" y="901697"/>
                  <a:pt x="103718" y="882141"/>
                </a:cubicBezTo>
                <a:lnTo>
                  <a:pt x="9064" y="787486"/>
                </a:lnTo>
                <a:cubicBezTo>
                  <a:pt x="-3018" y="775405"/>
                  <a:pt x="-3006" y="756792"/>
                  <a:pt x="9010" y="744777"/>
                </a:cubicBezTo>
                <a:lnTo>
                  <a:pt x="103784" y="650002"/>
                </a:lnTo>
                <a:cubicBezTo>
                  <a:pt x="122334" y="631453"/>
                  <a:pt x="155755" y="644447"/>
                  <a:pt x="155693" y="672322"/>
                </a:cubicBezTo>
                <a:lnTo>
                  <a:pt x="155751" y="679739"/>
                </a:lnTo>
                <a:cubicBezTo>
                  <a:pt x="155794" y="700209"/>
                  <a:pt x="172482" y="716897"/>
                  <a:pt x="192865" y="716854"/>
                </a:cubicBezTo>
                <a:lnTo>
                  <a:pt x="724037" y="716928"/>
                </a:lnTo>
                <a:cubicBezTo>
                  <a:pt x="792765" y="716866"/>
                  <a:pt x="856772" y="743775"/>
                  <a:pt x="904992" y="793947"/>
                </a:cubicBezTo>
                <a:cubicBezTo>
                  <a:pt x="953374" y="844131"/>
                  <a:pt x="977449" y="909060"/>
                  <a:pt x="974715" y="978721"/>
                </a:cubicBezTo>
                <a:cubicBezTo>
                  <a:pt x="973799" y="992675"/>
                  <a:pt x="973753" y="1007498"/>
                  <a:pt x="973738" y="1020550"/>
                </a:cubicBezTo>
                <a:cubicBezTo>
                  <a:pt x="973738" y="1533022"/>
                  <a:pt x="1390686" y="1949971"/>
                  <a:pt x="1903158" y="1949970"/>
                </a:cubicBezTo>
                <a:cubicBezTo>
                  <a:pt x="2415705" y="1949895"/>
                  <a:pt x="2832577" y="1533023"/>
                  <a:pt x="2832653" y="1020475"/>
                </a:cubicBezTo>
                <a:cubicBezTo>
                  <a:pt x="2832653" y="508003"/>
                  <a:pt x="2416661" y="92011"/>
                  <a:pt x="1905090" y="91110"/>
                </a:cubicBezTo>
                <a:cubicBezTo>
                  <a:pt x="1884620" y="91068"/>
                  <a:pt x="1866077" y="79884"/>
                  <a:pt x="1859585" y="60475"/>
                </a:cubicBezTo>
                <a:cubicBezTo>
                  <a:pt x="1849372" y="29835"/>
                  <a:pt x="1873551" y="94"/>
                  <a:pt x="1903197" y="0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413C531-8324-48AF-89EE-D02EA848D56B}"/>
              </a:ext>
            </a:extLst>
          </p:cNvPr>
          <p:cNvSpPr/>
          <p:nvPr/>
        </p:nvSpPr>
        <p:spPr>
          <a:xfrm>
            <a:off x="6274665" y="1310037"/>
            <a:ext cx="2042665" cy="2971003"/>
          </a:xfrm>
          <a:custGeom>
            <a:avLst/>
            <a:gdLst>
              <a:gd name="connsiteX0" fmla="*/ 1021317 w 2042665"/>
              <a:gd name="connsiteY0" fmla="*/ 1 h 2971003"/>
              <a:gd name="connsiteX1" fmla="*/ 1743669 w 2042665"/>
              <a:gd name="connsiteY1" fmla="*/ 298998 h 2971003"/>
              <a:gd name="connsiteX2" fmla="*/ 2042665 w 2042665"/>
              <a:gd name="connsiteY2" fmla="*/ 1021349 h 2971003"/>
              <a:gd name="connsiteX3" fmla="*/ 1743650 w 2042665"/>
              <a:gd name="connsiteY3" fmla="*/ 1743760 h 2971003"/>
              <a:gd name="connsiteX4" fmla="*/ 1021323 w 2042665"/>
              <a:gd name="connsiteY4" fmla="*/ 2042692 h 2971003"/>
              <a:gd name="connsiteX5" fmla="*/ 1019440 w 2042665"/>
              <a:gd name="connsiteY5" fmla="*/ 2042644 h 2971003"/>
              <a:gd name="connsiteX6" fmla="*/ 887607 w 2042665"/>
              <a:gd name="connsiteY6" fmla="*/ 2109556 h 2971003"/>
              <a:gd name="connsiteX7" fmla="*/ 857872 w 2042665"/>
              <a:gd name="connsiteY7" fmla="*/ 2206143 h 2971003"/>
              <a:gd name="connsiteX8" fmla="*/ 857913 w 2042665"/>
              <a:gd name="connsiteY8" fmla="*/ 2778057 h 2971003"/>
              <a:gd name="connsiteX9" fmla="*/ 895053 w 2042665"/>
              <a:gd name="connsiteY9" fmla="*/ 2815196 h 2971003"/>
              <a:gd name="connsiteX10" fmla="*/ 917292 w 2042665"/>
              <a:gd name="connsiteY10" fmla="*/ 2815242 h 2971003"/>
              <a:gd name="connsiteX11" fmla="*/ 939581 w 2042665"/>
              <a:gd name="connsiteY11" fmla="*/ 2867233 h 2971003"/>
              <a:gd name="connsiteX12" fmla="*/ 844881 w 2042665"/>
              <a:gd name="connsiteY12" fmla="*/ 2961933 h 2971003"/>
              <a:gd name="connsiteX13" fmla="*/ 802203 w 2042665"/>
              <a:gd name="connsiteY13" fmla="*/ 2961974 h 2971003"/>
              <a:gd name="connsiteX14" fmla="*/ 707421 w 2042665"/>
              <a:gd name="connsiteY14" fmla="*/ 2867193 h 2971003"/>
              <a:gd name="connsiteX15" fmla="*/ 729695 w 2042665"/>
              <a:gd name="connsiteY15" fmla="*/ 2815208 h 2971003"/>
              <a:gd name="connsiteX16" fmla="*/ 766824 w 2042665"/>
              <a:gd name="connsiteY16" fmla="*/ 2778079 h 2971003"/>
              <a:gd name="connsiteX17" fmla="*/ 766913 w 2042665"/>
              <a:gd name="connsiteY17" fmla="*/ 2207966 h 2971003"/>
              <a:gd name="connsiteX18" fmla="*/ 821694 w 2042665"/>
              <a:gd name="connsiteY18" fmla="*/ 2045479 h 2971003"/>
              <a:gd name="connsiteX19" fmla="*/ 1020371 w 2042665"/>
              <a:gd name="connsiteY19" fmla="*/ 1950794 h 2971003"/>
              <a:gd name="connsiteX20" fmla="*/ 1022254 w 2042665"/>
              <a:gd name="connsiteY20" fmla="*/ 1950842 h 2971003"/>
              <a:gd name="connsiteX21" fmla="*/ 1678655 w 2042665"/>
              <a:gd name="connsiteY21" fmla="*/ 1678765 h 2971003"/>
              <a:gd name="connsiteX22" fmla="*/ 1949870 w 2042665"/>
              <a:gd name="connsiteY22" fmla="*/ 974944 h 2971003"/>
              <a:gd name="connsiteX23" fmla="*/ 1693576 w 2042665"/>
              <a:gd name="connsiteY23" fmla="*/ 380734 h 2971003"/>
              <a:gd name="connsiteX24" fmla="*/ 971178 w 2042665"/>
              <a:gd name="connsiteY24" fmla="*/ 94707 h 2971003"/>
              <a:gd name="connsiteX25" fmla="*/ 399216 w 2042665"/>
              <a:gd name="connsiteY25" fmla="*/ 332410 h 2971003"/>
              <a:gd name="connsiteX26" fmla="*/ 91872 w 2042665"/>
              <a:gd name="connsiteY26" fmla="*/ 1022295 h 2971003"/>
              <a:gd name="connsiteX27" fmla="*/ 31572 w 2042665"/>
              <a:gd name="connsiteY27" fmla="*/ 1065957 h 2971003"/>
              <a:gd name="connsiteX28" fmla="*/ 1 w 2042665"/>
              <a:gd name="connsiteY28" fmla="*/ 1019534 h 2971003"/>
              <a:gd name="connsiteX29" fmla="*/ 298906 w 2042665"/>
              <a:gd name="connsiteY29" fmla="*/ 299016 h 2971003"/>
              <a:gd name="connsiteX30" fmla="*/ 1021317 w 2042665"/>
              <a:gd name="connsiteY30" fmla="*/ 1 h 2971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042665" h="2971003">
                <a:moveTo>
                  <a:pt x="1021317" y="1"/>
                </a:moveTo>
                <a:cubicBezTo>
                  <a:pt x="1294345" y="26"/>
                  <a:pt x="1550541" y="105870"/>
                  <a:pt x="1743669" y="298998"/>
                </a:cubicBezTo>
                <a:cubicBezTo>
                  <a:pt x="1936796" y="492125"/>
                  <a:pt x="2042640" y="748321"/>
                  <a:pt x="2042665" y="1021349"/>
                </a:cubicBezTo>
                <a:cubicBezTo>
                  <a:pt x="2042616" y="1294303"/>
                  <a:pt x="1936805" y="1550605"/>
                  <a:pt x="1743650" y="1743760"/>
                </a:cubicBezTo>
                <a:cubicBezTo>
                  <a:pt x="1550579" y="1936831"/>
                  <a:pt x="1294351" y="2042717"/>
                  <a:pt x="1021323" y="2042692"/>
                </a:cubicBezTo>
                <a:lnTo>
                  <a:pt x="1019440" y="2042644"/>
                </a:lnTo>
                <a:cubicBezTo>
                  <a:pt x="967484" y="2042752"/>
                  <a:pt x="919165" y="2066856"/>
                  <a:pt x="887607" y="2109556"/>
                </a:cubicBezTo>
                <a:cubicBezTo>
                  <a:pt x="867124" y="2137466"/>
                  <a:pt x="857956" y="2170850"/>
                  <a:pt x="857872" y="2206143"/>
                </a:cubicBezTo>
                <a:lnTo>
                  <a:pt x="857913" y="2778057"/>
                </a:lnTo>
                <a:cubicBezTo>
                  <a:pt x="857827" y="2798496"/>
                  <a:pt x="874540" y="2815209"/>
                  <a:pt x="895053" y="2815196"/>
                </a:cubicBezTo>
                <a:lnTo>
                  <a:pt x="917292" y="2815242"/>
                </a:lnTo>
                <a:cubicBezTo>
                  <a:pt x="945116" y="2815198"/>
                  <a:pt x="959105" y="2847709"/>
                  <a:pt x="939581" y="2867233"/>
                </a:cubicBezTo>
                <a:lnTo>
                  <a:pt x="844881" y="2961933"/>
                </a:lnTo>
                <a:cubicBezTo>
                  <a:pt x="832782" y="2974032"/>
                  <a:pt x="814236" y="2974008"/>
                  <a:pt x="802203" y="2961974"/>
                </a:cubicBezTo>
                <a:lnTo>
                  <a:pt x="707421" y="2867193"/>
                </a:lnTo>
                <a:cubicBezTo>
                  <a:pt x="688851" y="2848623"/>
                  <a:pt x="701870" y="2815252"/>
                  <a:pt x="729695" y="2815208"/>
                </a:cubicBezTo>
                <a:cubicBezTo>
                  <a:pt x="750208" y="2815196"/>
                  <a:pt x="766895" y="2798509"/>
                  <a:pt x="766824" y="2778079"/>
                </a:cubicBezTo>
                <a:lnTo>
                  <a:pt x="766913" y="2207966"/>
                </a:lnTo>
                <a:cubicBezTo>
                  <a:pt x="766904" y="2148550"/>
                  <a:pt x="785416" y="2090968"/>
                  <a:pt x="821694" y="2045479"/>
                </a:cubicBezTo>
                <a:cubicBezTo>
                  <a:pt x="869966" y="1984282"/>
                  <a:pt x="942409" y="1950762"/>
                  <a:pt x="1020371" y="1950794"/>
                </a:cubicBezTo>
                <a:cubicBezTo>
                  <a:pt x="1020371" y="1950794"/>
                  <a:pt x="1022254" y="1950842"/>
                  <a:pt x="1022254" y="1950842"/>
                </a:cubicBezTo>
                <a:cubicBezTo>
                  <a:pt x="1269193" y="1950810"/>
                  <a:pt x="1503189" y="1854231"/>
                  <a:pt x="1678655" y="1678765"/>
                </a:cubicBezTo>
                <a:cubicBezTo>
                  <a:pt x="1865302" y="1492118"/>
                  <a:pt x="1962822" y="1240542"/>
                  <a:pt x="1949870" y="974944"/>
                </a:cubicBezTo>
                <a:cubicBezTo>
                  <a:pt x="1938650" y="753966"/>
                  <a:pt x="1846700" y="541368"/>
                  <a:pt x="1693576" y="380734"/>
                </a:cubicBezTo>
                <a:cubicBezTo>
                  <a:pt x="1504119" y="183935"/>
                  <a:pt x="1245095" y="80770"/>
                  <a:pt x="971178" y="94707"/>
                </a:cubicBezTo>
                <a:cubicBezTo>
                  <a:pt x="759429" y="105900"/>
                  <a:pt x="556078" y="190404"/>
                  <a:pt x="399216" y="332410"/>
                </a:cubicBezTo>
                <a:cubicBezTo>
                  <a:pt x="201449" y="511607"/>
                  <a:pt x="91854" y="758619"/>
                  <a:pt x="91872" y="1022295"/>
                </a:cubicBezTo>
                <a:cubicBezTo>
                  <a:pt x="91876" y="1052003"/>
                  <a:pt x="63096" y="1075287"/>
                  <a:pt x="31572" y="1065957"/>
                </a:cubicBezTo>
                <a:cubicBezTo>
                  <a:pt x="12956" y="1060357"/>
                  <a:pt x="-38" y="1041856"/>
                  <a:pt x="1" y="1019534"/>
                </a:cubicBezTo>
                <a:cubicBezTo>
                  <a:pt x="24" y="748389"/>
                  <a:pt x="105835" y="492087"/>
                  <a:pt x="298906" y="299016"/>
                </a:cubicBezTo>
                <a:cubicBezTo>
                  <a:pt x="492061" y="105861"/>
                  <a:pt x="748289" y="-24"/>
                  <a:pt x="1021317" y="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F14B6189-DF86-430B-98C7-23C487FBBB7B}"/>
              </a:ext>
            </a:extLst>
          </p:cNvPr>
          <p:cNvSpPr/>
          <p:nvPr/>
        </p:nvSpPr>
        <p:spPr>
          <a:xfrm>
            <a:off x="3873711" y="1314243"/>
            <a:ext cx="2961726" cy="2042695"/>
          </a:xfrm>
          <a:custGeom>
            <a:avLst/>
            <a:gdLst>
              <a:gd name="connsiteX0" fmla="*/ 1021333 w 2961726"/>
              <a:gd name="connsiteY0" fmla="*/ 0 h 2042695"/>
              <a:gd name="connsiteX1" fmla="*/ 1743811 w 2961726"/>
              <a:gd name="connsiteY1" fmla="*/ 298969 h 2042695"/>
              <a:gd name="connsiteX2" fmla="*/ 2042696 w 2961726"/>
              <a:gd name="connsiteY2" fmla="*/ 1021362 h 2042695"/>
              <a:gd name="connsiteX3" fmla="*/ 2041848 w 2961726"/>
              <a:gd name="connsiteY3" fmla="*/ 1053857 h 2042695"/>
              <a:gd name="connsiteX4" fmla="*/ 2085420 w 2961726"/>
              <a:gd name="connsiteY4" fmla="*/ 1166161 h 2042695"/>
              <a:gd name="connsiteX5" fmla="*/ 2200562 w 2961726"/>
              <a:gd name="connsiteY5" fmla="*/ 1214472 h 2042695"/>
              <a:gd name="connsiteX6" fmla="*/ 2768851 w 2961726"/>
              <a:gd name="connsiteY6" fmla="*/ 1214476 h 2042695"/>
              <a:gd name="connsiteX7" fmla="*/ 2805995 w 2961726"/>
              <a:gd name="connsiteY7" fmla="*/ 1177331 h 2042695"/>
              <a:gd name="connsiteX8" fmla="*/ 2805998 w 2961726"/>
              <a:gd name="connsiteY8" fmla="*/ 1166219 h 2042695"/>
              <a:gd name="connsiteX9" fmla="*/ 2857956 w 2961726"/>
              <a:gd name="connsiteY9" fmla="*/ 1143888 h 2042695"/>
              <a:gd name="connsiteX10" fmla="*/ 2952643 w 2961726"/>
              <a:gd name="connsiteY10" fmla="*/ 1238576 h 2042695"/>
              <a:gd name="connsiteX11" fmla="*/ 2952671 w 2961726"/>
              <a:gd name="connsiteY11" fmla="*/ 1281305 h 2042695"/>
              <a:gd name="connsiteX12" fmla="*/ 2857981 w 2961726"/>
              <a:gd name="connsiteY12" fmla="*/ 1375995 h 2042695"/>
              <a:gd name="connsiteX13" fmla="*/ 2806020 w 2961726"/>
              <a:gd name="connsiteY13" fmla="*/ 1353720 h 2042695"/>
              <a:gd name="connsiteX14" fmla="*/ 2806022 w 2961726"/>
              <a:gd name="connsiteY14" fmla="*/ 1342608 h 2042695"/>
              <a:gd name="connsiteX15" fmla="*/ 2768820 w 2961726"/>
              <a:gd name="connsiteY15" fmla="*/ 1305406 h 2042695"/>
              <a:gd name="connsiteX16" fmla="*/ 2200616 w 2961726"/>
              <a:gd name="connsiteY16" fmla="*/ 1305486 h 2042695"/>
              <a:gd name="connsiteX17" fmla="*/ 2019516 w 2961726"/>
              <a:gd name="connsiteY17" fmla="*/ 1228362 h 2042695"/>
              <a:gd name="connsiteX18" fmla="*/ 1949884 w 2961726"/>
              <a:gd name="connsiteY18" fmla="*/ 1049198 h 2042695"/>
              <a:gd name="connsiteX19" fmla="*/ 1949830 w 2961726"/>
              <a:gd name="connsiteY19" fmla="*/ 1019457 h 2042695"/>
              <a:gd name="connsiteX20" fmla="*/ 1677882 w 2961726"/>
              <a:gd name="connsiteY20" fmla="*/ 363047 h 2042695"/>
              <a:gd name="connsiteX21" fmla="*/ 974028 w 2961726"/>
              <a:gd name="connsiteY21" fmla="*/ 91913 h 2042695"/>
              <a:gd name="connsiteX22" fmla="*/ 379758 w 2961726"/>
              <a:gd name="connsiteY22" fmla="*/ 348170 h 2042695"/>
              <a:gd name="connsiteX23" fmla="*/ 93843 w 2961726"/>
              <a:gd name="connsiteY23" fmla="*/ 1070573 h 2042695"/>
              <a:gd name="connsiteX24" fmla="*/ 331450 w 2961726"/>
              <a:gd name="connsiteY24" fmla="*/ 1642482 h 2042695"/>
              <a:gd name="connsiteX25" fmla="*/ 1021334 w 2961726"/>
              <a:gd name="connsiteY25" fmla="*/ 1949805 h 2042695"/>
              <a:gd name="connsiteX26" fmla="*/ 1066868 w 2961726"/>
              <a:gd name="connsiteY26" fmla="*/ 1995339 h 2042695"/>
              <a:gd name="connsiteX27" fmla="*/ 1021363 w 2961726"/>
              <a:gd name="connsiteY27" fmla="*/ 2042695 h 2042695"/>
              <a:gd name="connsiteX28" fmla="*/ 299043 w 2961726"/>
              <a:gd name="connsiteY28" fmla="*/ 1743737 h 2042695"/>
              <a:gd name="connsiteX29" fmla="*/ 0 w 2961726"/>
              <a:gd name="connsiteY29" fmla="*/ 1021333 h 2042695"/>
              <a:gd name="connsiteX30" fmla="*/ 298987 w 2961726"/>
              <a:gd name="connsiteY30" fmla="*/ 298987 h 2042695"/>
              <a:gd name="connsiteX31" fmla="*/ 1021333 w 2961726"/>
              <a:gd name="connsiteY31" fmla="*/ 0 h 2042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961726" h="2042695">
                <a:moveTo>
                  <a:pt x="1021333" y="0"/>
                </a:moveTo>
                <a:cubicBezTo>
                  <a:pt x="1294366" y="4"/>
                  <a:pt x="1550648" y="105807"/>
                  <a:pt x="1743811" y="298969"/>
                </a:cubicBezTo>
                <a:cubicBezTo>
                  <a:pt x="1936889" y="492047"/>
                  <a:pt x="2042692" y="748330"/>
                  <a:pt x="2042696" y="1021362"/>
                </a:cubicBezTo>
                <a:cubicBezTo>
                  <a:pt x="2042694" y="1032475"/>
                  <a:pt x="2041766" y="1042661"/>
                  <a:pt x="2041848" y="1053857"/>
                </a:cubicBezTo>
                <a:cubicBezTo>
                  <a:pt x="2040865" y="1095576"/>
                  <a:pt x="2056660" y="1135500"/>
                  <a:pt x="2085420" y="1166161"/>
                </a:cubicBezTo>
                <a:cubicBezTo>
                  <a:pt x="2116057" y="1196798"/>
                  <a:pt x="2155956" y="1214469"/>
                  <a:pt x="2200562" y="1214472"/>
                </a:cubicBezTo>
                <a:lnTo>
                  <a:pt x="2768851" y="1214476"/>
                </a:lnTo>
                <a:cubicBezTo>
                  <a:pt x="2789272" y="1214424"/>
                  <a:pt x="2805943" y="1197752"/>
                  <a:pt x="2805995" y="1177331"/>
                </a:cubicBezTo>
                <a:lnTo>
                  <a:pt x="2805998" y="1166219"/>
                </a:lnTo>
                <a:cubicBezTo>
                  <a:pt x="2805992" y="1138282"/>
                  <a:pt x="2838429" y="1124361"/>
                  <a:pt x="2857956" y="1143888"/>
                </a:cubicBezTo>
                <a:lnTo>
                  <a:pt x="2952643" y="1238576"/>
                </a:lnTo>
                <a:cubicBezTo>
                  <a:pt x="2964763" y="1250696"/>
                  <a:pt x="2964735" y="1269240"/>
                  <a:pt x="2952671" y="1281305"/>
                </a:cubicBezTo>
                <a:lnTo>
                  <a:pt x="2857981" y="1375995"/>
                </a:lnTo>
                <a:cubicBezTo>
                  <a:pt x="2839409" y="1394567"/>
                  <a:pt x="2805942" y="1381574"/>
                  <a:pt x="2806020" y="1353720"/>
                </a:cubicBezTo>
                <a:lnTo>
                  <a:pt x="2806022" y="1342608"/>
                </a:lnTo>
                <a:cubicBezTo>
                  <a:pt x="2805917" y="1322176"/>
                  <a:pt x="2789252" y="1305511"/>
                  <a:pt x="2768820" y="1305406"/>
                </a:cubicBezTo>
                <a:lnTo>
                  <a:pt x="2200616" y="1305486"/>
                </a:lnTo>
                <a:cubicBezTo>
                  <a:pt x="2132776" y="1304478"/>
                  <a:pt x="2066877" y="1277625"/>
                  <a:pt x="2019516" y="1228362"/>
                </a:cubicBezTo>
                <a:cubicBezTo>
                  <a:pt x="1972239" y="1179184"/>
                  <a:pt x="1948006" y="1116052"/>
                  <a:pt x="1949884" y="1049198"/>
                </a:cubicBezTo>
                <a:cubicBezTo>
                  <a:pt x="1949009" y="1038963"/>
                  <a:pt x="1949937" y="1028777"/>
                  <a:pt x="1949830" y="1019457"/>
                </a:cubicBezTo>
                <a:cubicBezTo>
                  <a:pt x="1949856" y="772485"/>
                  <a:pt x="1853369" y="538534"/>
                  <a:pt x="1677882" y="363047"/>
                </a:cubicBezTo>
                <a:cubicBezTo>
                  <a:pt x="1491200" y="176365"/>
                  <a:pt x="1239570" y="78871"/>
                  <a:pt x="974028" y="91913"/>
                </a:cubicBezTo>
                <a:cubicBezTo>
                  <a:pt x="753031" y="102998"/>
                  <a:pt x="540376" y="194959"/>
                  <a:pt x="379758" y="348170"/>
                </a:cubicBezTo>
                <a:cubicBezTo>
                  <a:pt x="182946" y="537575"/>
                  <a:pt x="79925" y="796641"/>
                  <a:pt x="93843" y="1070573"/>
                </a:cubicBezTo>
                <a:cubicBezTo>
                  <a:pt x="104949" y="1282172"/>
                  <a:pt x="189428" y="1485544"/>
                  <a:pt x="331450" y="1642482"/>
                </a:cubicBezTo>
                <a:cubicBezTo>
                  <a:pt x="510697" y="1840301"/>
                  <a:pt x="757694" y="1949834"/>
                  <a:pt x="1021334" y="1949805"/>
                </a:cubicBezTo>
                <a:cubicBezTo>
                  <a:pt x="1046469" y="1948909"/>
                  <a:pt x="1066922" y="1969362"/>
                  <a:pt x="1066868" y="1995339"/>
                </a:cubicBezTo>
                <a:cubicBezTo>
                  <a:pt x="1067765" y="2020365"/>
                  <a:pt x="1046414" y="2041716"/>
                  <a:pt x="1021363" y="2042695"/>
                </a:cubicBezTo>
                <a:cubicBezTo>
                  <a:pt x="748404" y="2042618"/>
                  <a:pt x="492121" y="1936815"/>
                  <a:pt x="299043" y="1743737"/>
                </a:cubicBezTo>
                <a:cubicBezTo>
                  <a:pt x="105880" y="1550575"/>
                  <a:pt x="77" y="1294292"/>
                  <a:pt x="0" y="1021333"/>
                </a:cubicBezTo>
                <a:cubicBezTo>
                  <a:pt x="80" y="748384"/>
                  <a:pt x="105879" y="492096"/>
                  <a:pt x="298987" y="298987"/>
                </a:cubicBezTo>
                <a:cubicBezTo>
                  <a:pt x="492169" y="105805"/>
                  <a:pt x="748458" y="6"/>
                  <a:pt x="1021333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27E81B1-98D9-45C2-9B6C-ABE2E8E4B980}"/>
              </a:ext>
            </a:extLst>
          </p:cNvPr>
          <p:cNvSpPr/>
          <p:nvPr/>
        </p:nvSpPr>
        <p:spPr>
          <a:xfrm>
            <a:off x="3874671" y="2820503"/>
            <a:ext cx="2041828" cy="2983049"/>
          </a:xfrm>
          <a:custGeom>
            <a:avLst/>
            <a:gdLst>
              <a:gd name="connsiteX0" fmla="*/ 1257196 w 2041828"/>
              <a:gd name="connsiteY0" fmla="*/ 1 h 2983049"/>
              <a:gd name="connsiteX1" fmla="*/ 1278575 w 2041828"/>
              <a:gd name="connsiteY1" fmla="*/ 9056 h 2983049"/>
              <a:gd name="connsiteX2" fmla="*/ 1373244 w 2041828"/>
              <a:gd name="connsiteY2" fmla="*/ 103724 h 2983049"/>
              <a:gd name="connsiteX3" fmla="*/ 1350967 w 2041828"/>
              <a:gd name="connsiteY3" fmla="*/ 155686 h 2983049"/>
              <a:gd name="connsiteX4" fmla="*/ 1339850 w 2041828"/>
              <a:gd name="connsiteY4" fmla="*/ 155729 h 2983049"/>
              <a:gd name="connsiteX5" fmla="*/ 1302730 w 2041828"/>
              <a:gd name="connsiteY5" fmla="*/ 192848 h 2983049"/>
              <a:gd name="connsiteX6" fmla="*/ 1302724 w 2041828"/>
              <a:gd name="connsiteY6" fmla="*/ 777784 h 2983049"/>
              <a:gd name="connsiteX7" fmla="*/ 1246975 w 2041828"/>
              <a:gd name="connsiteY7" fmla="*/ 941198 h 2983049"/>
              <a:gd name="connsiteX8" fmla="*/ 1047372 w 2041828"/>
              <a:gd name="connsiteY8" fmla="*/ 1033136 h 2983049"/>
              <a:gd name="connsiteX9" fmla="*/ 1020431 w 2041828"/>
              <a:gd name="connsiteY9" fmla="*/ 1032238 h 2983049"/>
              <a:gd name="connsiteX10" fmla="*/ 91017 w 2041828"/>
              <a:gd name="connsiteY10" fmla="*/ 1961652 h 2983049"/>
              <a:gd name="connsiteX11" fmla="*/ 363094 w 2041828"/>
              <a:gd name="connsiteY11" fmla="*/ 2618110 h 2983049"/>
              <a:gd name="connsiteX12" fmla="*/ 1019551 w 2041828"/>
              <a:gd name="connsiteY12" fmla="*/ 2890186 h 2983049"/>
              <a:gd name="connsiteX13" fmla="*/ 1948965 w 2041828"/>
              <a:gd name="connsiteY13" fmla="*/ 1960772 h 2983049"/>
              <a:gd name="connsiteX14" fmla="*/ 2009348 w 2041828"/>
              <a:gd name="connsiteY14" fmla="*/ 1917154 h 2983049"/>
              <a:gd name="connsiteX15" fmla="*/ 2041828 w 2041828"/>
              <a:gd name="connsiteY15" fmla="*/ 1962655 h 2983049"/>
              <a:gd name="connsiteX16" fmla="*/ 1021434 w 2041828"/>
              <a:gd name="connsiteY16" fmla="*/ 2983049 h 2983049"/>
              <a:gd name="connsiteX17" fmla="*/ 299925 w 2041828"/>
              <a:gd name="connsiteY17" fmla="*/ 2683124 h 2983049"/>
              <a:gd name="connsiteX18" fmla="*/ 0 w 2041828"/>
              <a:gd name="connsiteY18" fmla="*/ 1961615 h 2983049"/>
              <a:gd name="connsiteX19" fmla="*/ 1021324 w 2041828"/>
              <a:gd name="connsiteY19" fmla="*/ 940291 h 2983049"/>
              <a:gd name="connsiteX20" fmla="*/ 1051125 w 2041828"/>
              <a:gd name="connsiteY20" fmla="*/ 940329 h 2983049"/>
              <a:gd name="connsiteX21" fmla="*/ 1163382 w 2041828"/>
              <a:gd name="connsiteY21" fmla="*/ 896669 h 2983049"/>
              <a:gd name="connsiteX22" fmla="*/ 1211769 w 2041828"/>
              <a:gd name="connsiteY22" fmla="*/ 781530 h 2983049"/>
              <a:gd name="connsiteX23" fmla="*/ 1211714 w 2041828"/>
              <a:gd name="connsiteY23" fmla="*/ 192811 h 2983049"/>
              <a:gd name="connsiteX24" fmla="*/ 1174569 w 2041828"/>
              <a:gd name="connsiteY24" fmla="*/ 155667 h 2983049"/>
              <a:gd name="connsiteX25" fmla="*/ 1163452 w 2041828"/>
              <a:gd name="connsiteY25" fmla="*/ 155710 h 2983049"/>
              <a:gd name="connsiteX26" fmla="*/ 1141104 w 2041828"/>
              <a:gd name="connsiteY26" fmla="*/ 103769 h 2983049"/>
              <a:gd name="connsiteX27" fmla="*/ 1235804 w 2041828"/>
              <a:gd name="connsiteY27" fmla="*/ 9069 h 2983049"/>
              <a:gd name="connsiteX28" fmla="*/ 1257196 w 2041828"/>
              <a:gd name="connsiteY28" fmla="*/ 1 h 298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041828" h="2983049">
                <a:moveTo>
                  <a:pt x="1257196" y="1"/>
                </a:moveTo>
                <a:cubicBezTo>
                  <a:pt x="1264868" y="0"/>
                  <a:pt x="1272538" y="3019"/>
                  <a:pt x="1278575" y="9056"/>
                </a:cubicBezTo>
                <a:lnTo>
                  <a:pt x="1373244" y="103724"/>
                </a:lnTo>
                <a:cubicBezTo>
                  <a:pt x="1391854" y="122335"/>
                  <a:pt x="1378830" y="155816"/>
                  <a:pt x="1350967" y="155686"/>
                </a:cubicBezTo>
                <a:lnTo>
                  <a:pt x="1339850" y="155729"/>
                </a:lnTo>
                <a:cubicBezTo>
                  <a:pt x="1319390" y="155732"/>
                  <a:pt x="1302649" y="172474"/>
                  <a:pt x="1302730" y="192848"/>
                </a:cubicBezTo>
                <a:lnTo>
                  <a:pt x="1302724" y="777784"/>
                </a:lnTo>
                <a:cubicBezTo>
                  <a:pt x="1303653" y="836378"/>
                  <a:pt x="1285053" y="895737"/>
                  <a:pt x="1246975" y="941198"/>
                </a:cubicBezTo>
                <a:cubicBezTo>
                  <a:pt x="1196868" y="1002533"/>
                  <a:pt x="1124404" y="1035930"/>
                  <a:pt x="1047372" y="1033136"/>
                </a:cubicBezTo>
                <a:cubicBezTo>
                  <a:pt x="1039037" y="1032242"/>
                  <a:pt x="1029696" y="1032202"/>
                  <a:pt x="1020431" y="1032238"/>
                </a:cubicBezTo>
                <a:cubicBezTo>
                  <a:pt x="507906" y="1032277"/>
                  <a:pt x="91056" y="1449127"/>
                  <a:pt x="91017" y="1961652"/>
                </a:cubicBezTo>
                <a:cubicBezTo>
                  <a:pt x="90955" y="2217957"/>
                  <a:pt x="195059" y="2450075"/>
                  <a:pt x="363094" y="2618110"/>
                </a:cubicBezTo>
                <a:cubicBezTo>
                  <a:pt x="531128" y="2786144"/>
                  <a:pt x="763246" y="2890248"/>
                  <a:pt x="1019551" y="2890186"/>
                </a:cubicBezTo>
                <a:cubicBezTo>
                  <a:pt x="1532076" y="2890147"/>
                  <a:pt x="1948926" y="2473297"/>
                  <a:pt x="1948965" y="1960772"/>
                </a:cubicBezTo>
                <a:cubicBezTo>
                  <a:pt x="1949004" y="1931048"/>
                  <a:pt x="1977731" y="1907859"/>
                  <a:pt x="2009348" y="1917154"/>
                </a:cubicBezTo>
                <a:cubicBezTo>
                  <a:pt x="2028856" y="1923640"/>
                  <a:pt x="2040908" y="1941273"/>
                  <a:pt x="2041828" y="1962655"/>
                </a:cubicBezTo>
                <a:cubicBezTo>
                  <a:pt x="2041831" y="2525278"/>
                  <a:pt x="1584057" y="2983052"/>
                  <a:pt x="1021434" y="2983049"/>
                </a:cubicBezTo>
                <a:cubicBezTo>
                  <a:pt x="740049" y="2982044"/>
                  <a:pt x="484724" y="2867923"/>
                  <a:pt x="299925" y="2683124"/>
                </a:cubicBezTo>
                <a:cubicBezTo>
                  <a:pt x="115125" y="2498325"/>
                  <a:pt x="75" y="2243930"/>
                  <a:pt x="0" y="1961615"/>
                </a:cubicBezTo>
                <a:cubicBezTo>
                  <a:pt x="927" y="1398061"/>
                  <a:pt x="458700" y="940288"/>
                  <a:pt x="1021324" y="940291"/>
                </a:cubicBezTo>
                <a:cubicBezTo>
                  <a:pt x="1031596" y="939401"/>
                  <a:pt x="1041783" y="940288"/>
                  <a:pt x="1051125" y="940329"/>
                </a:cubicBezTo>
                <a:cubicBezTo>
                  <a:pt x="1092804" y="941254"/>
                  <a:pt x="1133704" y="926348"/>
                  <a:pt x="1163382" y="896669"/>
                </a:cubicBezTo>
                <a:cubicBezTo>
                  <a:pt x="1194075" y="865976"/>
                  <a:pt x="1211749" y="826154"/>
                  <a:pt x="1211769" y="781530"/>
                </a:cubicBezTo>
                <a:lnTo>
                  <a:pt x="1211714" y="192811"/>
                </a:lnTo>
                <a:cubicBezTo>
                  <a:pt x="1211709" y="172514"/>
                  <a:pt x="1194944" y="155749"/>
                  <a:pt x="1174569" y="155667"/>
                </a:cubicBezTo>
                <a:lnTo>
                  <a:pt x="1163452" y="155710"/>
                </a:lnTo>
                <a:cubicBezTo>
                  <a:pt x="1135581" y="155742"/>
                  <a:pt x="1121657" y="123216"/>
                  <a:pt x="1141104" y="103769"/>
                </a:cubicBezTo>
                <a:lnTo>
                  <a:pt x="1235804" y="9069"/>
                </a:lnTo>
                <a:cubicBezTo>
                  <a:pt x="1241850" y="3023"/>
                  <a:pt x="1249524" y="2"/>
                  <a:pt x="1257196" y="1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Graphic 18" descr="Checklist outline">
            <a:extLst>
              <a:ext uri="{FF2B5EF4-FFF2-40B4-BE49-F238E27FC236}">
                <a16:creationId xmlns:a16="http://schemas.microsoft.com/office/drawing/2014/main" id="{B5D996E1-64C0-479D-AA7B-C6C1E4F0FE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808" y="4337098"/>
            <a:ext cx="1143000" cy="1143000"/>
          </a:xfrm>
          <a:prstGeom prst="rect">
            <a:avLst/>
          </a:prstGeom>
        </p:spPr>
      </p:pic>
      <p:pic>
        <p:nvPicPr>
          <p:cNvPr id="20" name="Graphic 19" descr="Handshake outline">
            <a:extLst>
              <a:ext uri="{FF2B5EF4-FFF2-40B4-BE49-F238E27FC236}">
                <a16:creationId xmlns:a16="http://schemas.microsoft.com/office/drawing/2014/main" id="{3D620FB1-8458-4B50-8C3C-0CA4FC4A69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23808" y="1573909"/>
            <a:ext cx="1143000" cy="1143000"/>
          </a:xfrm>
          <a:prstGeom prst="rect">
            <a:avLst/>
          </a:prstGeom>
        </p:spPr>
      </p:pic>
      <p:pic>
        <p:nvPicPr>
          <p:cNvPr id="21" name="Graphic 20" descr="Postit Notes outline">
            <a:extLst>
              <a:ext uri="{FF2B5EF4-FFF2-40B4-BE49-F238E27FC236}">
                <a16:creationId xmlns:a16="http://schemas.microsoft.com/office/drawing/2014/main" id="{B07CF298-8E6E-4682-9E08-6469CB5FE4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07040" y="4358291"/>
            <a:ext cx="1143000" cy="1143000"/>
          </a:xfrm>
          <a:prstGeom prst="rect">
            <a:avLst/>
          </a:prstGeom>
        </p:spPr>
      </p:pic>
      <p:pic>
        <p:nvPicPr>
          <p:cNvPr id="22" name="Graphic 21" descr="Target Audience outline">
            <a:extLst>
              <a:ext uri="{FF2B5EF4-FFF2-40B4-BE49-F238E27FC236}">
                <a16:creationId xmlns:a16="http://schemas.microsoft.com/office/drawing/2014/main" id="{D84E7B6B-7A14-45E0-98F4-A3AF196634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07040" y="1573909"/>
            <a:ext cx="1143000" cy="1143000"/>
          </a:xfrm>
          <a:prstGeom prst="rect">
            <a:avLst/>
          </a:prstGeom>
        </p:spPr>
      </p:pic>
      <p:pic>
        <p:nvPicPr>
          <p:cNvPr id="23" name="Graphic 22" descr="Trophy with solid fill">
            <a:extLst>
              <a:ext uri="{FF2B5EF4-FFF2-40B4-BE49-F238E27FC236}">
                <a16:creationId xmlns:a16="http://schemas.microsoft.com/office/drawing/2014/main" id="{A6DA0AE8-83C8-4CF4-B225-B7C0F2E9876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56984" y="2917540"/>
            <a:ext cx="1278033" cy="1278033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184AED18-AAE7-4C28-A0AC-804966B00F17}"/>
              </a:ext>
            </a:extLst>
          </p:cNvPr>
          <p:cNvSpPr txBox="1"/>
          <p:nvPr/>
        </p:nvSpPr>
        <p:spPr>
          <a:xfrm>
            <a:off x="8766473" y="3983280"/>
            <a:ext cx="2926080" cy="1200329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all" spc="0" normalizeH="0" baseline="0" noProof="1">
                <a:ln>
                  <a:noFill/>
                </a:ln>
                <a:solidFill>
                  <a:srgbClr val="C13018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Selecting and Implementing a Course of Action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903320B-07C6-43A3-BE5F-CAE652FFC954}"/>
              </a:ext>
            </a:extLst>
          </p:cNvPr>
          <p:cNvGrpSpPr/>
          <p:nvPr/>
        </p:nvGrpSpPr>
        <p:grpSpPr>
          <a:xfrm>
            <a:off x="614302" y="3764438"/>
            <a:ext cx="3178065" cy="1936483"/>
            <a:chOff x="332936" y="4283006"/>
            <a:chExt cx="2926080" cy="1936483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17EC0F3-B4A4-4699-A19A-EBA4E48BFCA2}"/>
                </a:ext>
              </a:extLst>
            </p:cNvPr>
            <p:cNvSpPr txBox="1"/>
            <p:nvPr/>
          </p:nvSpPr>
          <p:spPr>
            <a:xfrm>
              <a:off x="332936" y="4283006"/>
              <a:ext cx="2926080" cy="830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all" spc="0" normalizeH="0" baseline="0" noProof="1">
                  <a:ln>
                    <a:noFill/>
                  </a:ln>
                  <a:solidFill>
                    <a:srgbClr val="4CC1E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Evaluating the Course of Action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92E4773-4B38-45B5-8F15-53740E712FD8}"/>
                </a:ext>
              </a:extLst>
            </p:cNvPr>
            <p:cNvSpPr txBox="1"/>
            <p:nvPr/>
          </p:nvSpPr>
          <p:spPr>
            <a:xfrm>
              <a:off x="332936" y="5111493"/>
              <a:ext cx="2924577" cy="110799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marL="285750" marR="0" lvl="0" indent="-28575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b="0" i="0" u="none" strike="noStrike" kern="120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Evaluation Research</a:t>
              </a:r>
            </a:p>
            <a:p>
              <a:pPr marL="285750" marR="0" lvl="0" indent="-28575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lang="en-US" noProof="1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/>
                </a:rPr>
                <a:t>Performance – Monitoring Research</a:t>
              </a:r>
              <a:endParaRPr kumimoji="0" lang="en-US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1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A204196D-3A8B-47EB-B09F-96C3CB6303D0}"/>
              </a:ext>
            </a:extLst>
          </p:cNvPr>
          <p:cNvSpPr txBox="1"/>
          <p:nvPr/>
        </p:nvSpPr>
        <p:spPr>
          <a:xfrm>
            <a:off x="8766473" y="1356808"/>
            <a:ext cx="2926080" cy="1200329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all" spc="0" normalizeH="0" baseline="0" noProof="1">
                <a:ln>
                  <a:noFill/>
                </a:ln>
                <a:solidFill>
                  <a:srgbClr val="A2B969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Diagnosing and Assessing Problems or Opportunities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05690D4-2975-443C-82D3-D463775F3FC0}"/>
              </a:ext>
            </a:extLst>
          </p:cNvPr>
          <p:cNvSpPr txBox="1"/>
          <p:nvPr/>
        </p:nvSpPr>
        <p:spPr>
          <a:xfrm>
            <a:off x="648070" y="1627517"/>
            <a:ext cx="3224681" cy="830997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all" spc="0" normalizeH="0" baseline="0" noProof="1">
                <a:ln>
                  <a:noFill/>
                </a:ln>
                <a:solidFill>
                  <a:srgbClr val="F7931F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Identifying Problems or OpportunitieS</a:t>
            </a: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56768067-D388-4EEF-B100-B1D69787C551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105688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0" grpId="0" animBg="1"/>
      <p:bldP spid="27" grpId="0" animBg="1"/>
      <p:bldP spid="25" grpId="0" animBg="1"/>
      <p:bldP spid="34" grpId="0"/>
      <p:bldP spid="40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  <a:alpha val="3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When Is Business Research Needed?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3FD2D87-9E3B-4866-94EF-189479E2B61B}"/>
              </a:ext>
            </a:extLst>
          </p:cNvPr>
          <p:cNvGrpSpPr/>
          <p:nvPr/>
        </p:nvGrpSpPr>
        <p:grpSpPr>
          <a:xfrm>
            <a:off x="4958403" y="983796"/>
            <a:ext cx="3969077" cy="1320110"/>
            <a:chOff x="4958404" y="983796"/>
            <a:chExt cx="3705310" cy="1320110"/>
          </a:xfrm>
        </p:grpSpPr>
        <p:sp>
          <p:nvSpPr>
            <p:cNvPr id="3" name="Shape">
              <a:extLst>
                <a:ext uri="{FF2B5EF4-FFF2-40B4-BE49-F238E27FC236}">
                  <a16:creationId xmlns:a16="http://schemas.microsoft.com/office/drawing/2014/main" id="{C0DCCB93-F5AB-46BA-8C52-900879000DDA}"/>
                </a:ext>
              </a:extLst>
            </p:cNvPr>
            <p:cNvSpPr/>
            <p:nvPr/>
          </p:nvSpPr>
          <p:spPr>
            <a:xfrm>
              <a:off x="5808475" y="1219316"/>
              <a:ext cx="2855239" cy="84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392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18392" y="0"/>
                  </a:lnTo>
                  <a:cubicBezTo>
                    <a:pt x="20163" y="0"/>
                    <a:pt x="21600" y="4834"/>
                    <a:pt x="21600" y="10787"/>
                  </a:cubicBezTo>
                  <a:lnTo>
                    <a:pt x="21600" y="10787"/>
                  </a:lnTo>
                  <a:cubicBezTo>
                    <a:pt x="21600" y="16766"/>
                    <a:pt x="20163" y="21600"/>
                    <a:pt x="18392" y="21600"/>
                  </a:cubicBezTo>
                  <a:close/>
                </a:path>
              </a:pathLst>
            </a:custGeom>
            <a:solidFill>
              <a:schemeClr val="accent3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Shape">
              <a:extLst>
                <a:ext uri="{FF2B5EF4-FFF2-40B4-BE49-F238E27FC236}">
                  <a16:creationId xmlns:a16="http://schemas.microsoft.com/office/drawing/2014/main" id="{AA033F77-9B4A-4F0B-AD5A-BA742C6361C4}"/>
                </a:ext>
              </a:extLst>
            </p:cNvPr>
            <p:cNvSpPr/>
            <p:nvPr/>
          </p:nvSpPr>
          <p:spPr>
            <a:xfrm>
              <a:off x="4958404" y="1219816"/>
              <a:ext cx="1396113" cy="84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10" y="21600"/>
                  </a:moveTo>
                  <a:lnTo>
                    <a:pt x="6560" y="21600"/>
                  </a:lnTo>
                  <a:cubicBezTo>
                    <a:pt x="2940" y="21600"/>
                    <a:pt x="0" y="16760"/>
                    <a:pt x="0" y="10800"/>
                  </a:cubicBezTo>
                  <a:lnTo>
                    <a:pt x="0" y="10800"/>
                  </a:lnTo>
                  <a:cubicBezTo>
                    <a:pt x="0" y="4840"/>
                    <a:pt x="2940" y="0"/>
                    <a:pt x="6560" y="0"/>
                  </a:cubicBezTo>
                  <a:lnTo>
                    <a:pt x="15210" y="0"/>
                  </a:lnTo>
                  <a:lnTo>
                    <a:pt x="21600" y="10800"/>
                  </a:lnTo>
                  <a:lnTo>
                    <a:pt x="15210" y="2160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Shape">
              <a:extLst>
                <a:ext uri="{FF2B5EF4-FFF2-40B4-BE49-F238E27FC236}">
                  <a16:creationId xmlns:a16="http://schemas.microsoft.com/office/drawing/2014/main" id="{E7F853E3-94B9-4251-96B7-F3DA96B87BC8}"/>
                </a:ext>
              </a:extLst>
            </p:cNvPr>
            <p:cNvSpPr/>
            <p:nvPr/>
          </p:nvSpPr>
          <p:spPr>
            <a:xfrm>
              <a:off x="5648462" y="983796"/>
              <a:ext cx="873059" cy="1320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9" h="21600" extrusionOk="0">
                  <a:moveTo>
                    <a:pt x="1503" y="16511"/>
                  </a:moveTo>
                  <a:lnTo>
                    <a:pt x="1182" y="16740"/>
                  </a:lnTo>
                  <a:cubicBezTo>
                    <a:pt x="-1343" y="18540"/>
                    <a:pt x="447" y="21600"/>
                    <a:pt x="4005" y="21600"/>
                  </a:cubicBezTo>
                  <a:lnTo>
                    <a:pt x="4005" y="21600"/>
                  </a:lnTo>
                  <a:cubicBezTo>
                    <a:pt x="5061" y="21600"/>
                    <a:pt x="6071" y="21305"/>
                    <a:pt x="6829" y="20765"/>
                  </a:cubicBezTo>
                  <a:lnTo>
                    <a:pt x="19385" y="11815"/>
                  </a:lnTo>
                  <a:cubicBezTo>
                    <a:pt x="20257" y="11193"/>
                    <a:pt x="20257" y="10178"/>
                    <a:pt x="19385" y="9556"/>
                  </a:cubicBezTo>
                  <a:lnTo>
                    <a:pt x="7150" y="835"/>
                  </a:lnTo>
                  <a:cubicBezTo>
                    <a:pt x="6393" y="295"/>
                    <a:pt x="5383" y="0"/>
                    <a:pt x="4327" y="0"/>
                  </a:cubicBezTo>
                  <a:lnTo>
                    <a:pt x="4327" y="0"/>
                  </a:lnTo>
                  <a:cubicBezTo>
                    <a:pt x="769" y="0"/>
                    <a:pt x="-1022" y="3060"/>
                    <a:pt x="1503" y="4860"/>
                  </a:cubicBezTo>
                  <a:lnTo>
                    <a:pt x="1503" y="4860"/>
                  </a:lnTo>
                  <a:cubicBezTo>
                    <a:pt x="6025" y="8067"/>
                    <a:pt x="6025" y="13287"/>
                    <a:pt x="1503" y="16511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Circle">
              <a:extLst>
                <a:ext uri="{FF2B5EF4-FFF2-40B4-BE49-F238E27FC236}">
                  <a16:creationId xmlns:a16="http://schemas.microsoft.com/office/drawing/2014/main" id="{D37DA280-0C3B-41FA-B9E5-D44A2734CAB5}"/>
                </a:ext>
              </a:extLst>
            </p:cNvPr>
            <p:cNvSpPr/>
            <p:nvPr/>
          </p:nvSpPr>
          <p:spPr>
            <a:xfrm>
              <a:off x="5018410" y="1273820"/>
              <a:ext cx="740062" cy="740062"/>
            </a:xfrm>
            <a:prstGeom prst="ellipse">
              <a:avLst/>
            </a:pr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50B0DB7-BD95-4B75-AC73-01EACB83DD32}"/>
                </a:ext>
              </a:extLst>
            </p:cNvPr>
            <p:cNvSpPr txBox="1"/>
            <p:nvPr/>
          </p:nvSpPr>
          <p:spPr>
            <a:xfrm>
              <a:off x="5950815" y="145918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01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D457C8E-D4BF-4F21-AB84-FDBFD16C5EE1}"/>
                </a:ext>
              </a:extLst>
            </p:cNvPr>
            <p:cNvSpPr txBox="1"/>
            <p:nvPr/>
          </p:nvSpPr>
          <p:spPr>
            <a:xfrm>
              <a:off x="6404520" y="1413019"/>
              <a:ext cx="2176144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noProof="1">
                  <a:solidFill>
                    <a:prstClr val="black"/>
                  </a:solidFill>
                  <a:latin typeface="Calibri" panose="020F0502020204030204"/>
                </a:rPr>
                <a:t> Time Constraints</a:t>
              </a:r>
              <a:endPara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53599B3-F909-4848-8CA6-D6B43F99215F}"/>
              </a:ext>
            </a:extLst>
          </p:cNvPr>
          <p:cNvGrpSpPr/>
          <p:nvPr/>
        </p:nvGrpSpPr>
        <p:grpSpPr>
          <a:xfrm>
            <a:off x="2773680" y="2259641"/>
            <a:ext cx="4470911" cy="1320110"/>
            <a:chOff x="3528285" y="2153893"/>
            <a:chExt cx="3716306" cy="1320110"/>
          </a:xfrm>
        </p:grpSpPr>
        <p:sp>
          <p:nvSpPr>
            <p:cNvPr id="7" name="Shape">
              <a:extLst>
                <a:ext uri="{FF2B5EF4-FFF2-40B4-BE49-F238E27FC236}">
                  <a16:creationId xmlns:a16="http://schemas.microsoft.com/office/drawing/2014/main" id="{8A2AEFE0-214A-445B-B751-14BB5B45C712}"/>
                </a:ext>
              </a:extLst>
            </p:cNvPr>
            <p:cNvSpPr/>
            <p:nvPr/>
          </p:nvSpPr>
          <p:spPr>
            <a:xfrm>
              <a:off x="3528285" y="2389413"/>
              <a:ext cx="2855239" cy="84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208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3208" y="21600"/>
                  </a:lnTo>
                  <a:cubicBezTo>
                    <a:pt x="1438" y="21600"/>
                    <a:pt x="0" y="16766"/>
                    <a:pt x="0" y="10813"/>
                  </a:cubicBezTo>
                  <a:lnTo>
                    <a:pt x="0" y="10813"/>
                  </a:lnTo>
                  <a:cubicBezTo>
                    <a:pt x="0" y="4834"/>
                    <a:pt x="1437" y="0"/>
                    <a:pt x="3208" y="0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Shape">
              <a:extLst>
                <a:ext uri="{FF2B5EF4-FFF2-40B4-BE49-F238E27FC236}">
                  <a16:creationId xmlns:a16="http://schemas.microsoft.com/office/drawing/2014/main" id="{EA8204D7-7EA2-4A1B-85F7-AF98CFD0221C}"/>
                </a:ext>
              </a:extLst>
            </p:cNvPr>
            <p:cNvSpPr/>
            <p:nvPr/>
          </p:nvSpPr>
          <p:spPr>
            <a:xfrm>
              <a:off x="5848478" y="2389913"/>
              <a:ext cx="1396113" cy="84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390" y="0"/>
                  </a:moveTo>
                  <a:lnTo>
                    <a:pt x="15040" y="0"/>
                  </a:lnTo>
                  <a:cubicBezTo>
                    <a:pt x="18660" y="0"/>
                    <a:pt x="21600" y="4840"/>
                    <a:pt x="21600" y="10800"/>
                  </a:cubicBezTo>
                  <a:lnTo>
                    <a:pt x="21600" y="10800"/>
                  </a:lnTo>
                  <a:cubicBezTo>
                    <a:pt x="21600" y="16760"/>
                    <a:pt x="18660" y="21600"/>
                    <a:pt x="15040" y="21600"/>
                  </a:cubicBezTo>
                  <a:lnTo>
                    <a:pt x="6390" y="21600"/>
                  </a:lnTo>
                  <a:lnTo>
                    <a:pt x="0" y="10800"/>
                  </a:lnTo>
                  <a:lnTo>
                    <a:pt x="639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Shape">
              <a:extLst>
                <a:ext uri="{FF2B5EF4-FFF2-40B4-BE49-F238E27FC236}">
                  <a16:creationId xmlns:a16="http://schemas.microsoft.com/office/drawing/2014/main" id="{91937C4D-A95C-444A-9D1E-F1073625F860}"/>
                </a:ext>
              </a:extLst>
            </p:cNvPr>
            <p:cNvSpPr/>
            <p:nvPr/>
          </p:nvSpPr>
          <p:spPr>
            <a:xfrm>
              <a:off x="5678465" y="2153893"/>
              <a:ext cx="873059" cy="1320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9" h="21600" extrusionOk="0">
                  <a:moveTo>
                    <a:pt x="18536" y="5089"/>
                  </a:moveTo>
                  <a:lnTo>
                    <a:pt x="18857" y="4860"/>
                  </a:lnTo>
                  <a:cubicBezTo>
                    <a:pt x="21382" y="3060"/>
                    <a:pt x="19592" y="0"/>
                    <a:pt x="16034" y="0"/>
                  </a:cubicBezTo>
                  <a:lnTo>
                    <a:pt x="16034" y="0"/>
                  </a:lnTo>
                  <a:cubicBezTo>
                    <a:pt x="14978" y="0"/>
                    <a:pt x="13968" y="295"/>
                    <a:pt x="13210" y="835"/>
                  </a:cubicBezTo>
                  <a:lnTo>
                    <a:pt x="654" y="9785"/>
                  </a:lnTo>
                  <a:cubicBezTo>
                    <a:pt x="-218" y="10407"/>
                    <a:pt x="-218" y="11422"/>
                    <a:pt x="654" y="12044"/>
                  </a:cubicBezTo>
                  <a:lnTo>
                    <a:pt x="12889" y="20765"/>
                  </a:lnTo>
                  <a:cubicBezTo>
                    <a:pt x="13646" y="21305"/>
                    <a:pt x="14656" y="21600"/>
                    <a:pt x="15712" y="21600"/>
                  </a:cubicBezTo>
                  <a:lnTo>
                    <a:pt x="15712" y="21600"/>
                  </a:lnTo>
                  <a:cubicBezTo>
                    <a:pt x="19270" y="21600"/>
                    <a:pt x="21061" y="18540"/>
                    <a:pt x="18536" y="16740"/>
                  </a:cubicBezTo>
                  <a:lnTo>
                    <a:pt x="18536" y="16740"/>
                  </a:lnTo>
                  <a:cubicBezTo>
                    <a:pt x="14014" y="13516"/>
                    <a:pt x="14014" y="8296"/>
                    <a:pt x="18536" y="5089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Circle">
              <a:extLst>
                <a:ext uri="{FF2B5EF4-FFF2-40B4-BE49-F238E27FC236}">
                  <a16:creationId xmlns:a16="http://schemas.microsoft.com/office/drawing/2014/main" id="{246D4D8B-AC3F-479E-AF90-C7D5CB9534F1}"/>
                </a:ext>
              </a:extLst>
            </p:cNvPr>
            <p:cNvSpPr/>
            <p:nvPr/>
          </p:nvSpPr>
          <p:spPr>
            <a:xfrm>
              <a:off x="6438528" y="2443917"/>
              <a:ext cx="740062" cy="740062"/>
            </a:xfrm>
            <a:prstGeom prst="ellipse">
              <a:avLst/>
            </a:pr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5ACF432-4A5A-4CCB-BA9E-D777666EC50B}"/>
                </a:ext>
              </a:extLst>
            </p:cNvPr>
            <p:cNvSpPr txBox="1"/>
            <p:nvPr/>
          </p:nvSpPr>
          <p:spPr>
            <a:xfrm>
              <a:off x="5841957" y="262928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166EF51-2111-40DD-96F2-C3A24F79805D}"/>
                </a:ext>
              </a:extLst>
            </p:cNvPr>
            <p:cNvSpPr txBox="1"/>
            <p:nvPr/>
          </p:nvSpPr>
          <p:spPr>
            <a:xfrm>
              <a:off x="3636874" y="2213784"/>
              <a:ext cx="2029140" cy="830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Availability of data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59AF687-2D9E-4862-9EA4-C9176F379517}"/>
              </a:ext>
            </a:extLst>
          </p:cNvPr>
          <p:cNvGrpSpPr/>
          <p:nvPr/>
        </p:nvGrpSpPr>
        <p:grpSpPr>
          <a:xfrm>
            <a:off x="3360284" y="4811332"/>
            <a:ext cx="4564515" cy="1320110"/>
            <a:chOff x="3360285" y="4811332"/>
            <a:chExt cx="3884306" cy="1320110"/>
          </a:xfrm>
        </p:grpSpPr>
        <p:sp>
          <p:nvSpPr>
            <p:cNvPr id="15" name="Shape">
              <a:extLst>
                <a:ext uri="{FF2B5EF4-FFF2-40B4-BE49-F238E27FC236}">
                  <a16:creationId xmlns:a16="http://schemas.microsoft.com/office/drawing/2014/main" id="{E604E982-D9A8-4C9A-8018-745C6DE5E913}"/>
                </a:ext>
              </a:extLst>
            </p:cNvPr>
            <p:cNvSpPr/>
            <p:nvPr/>
          </p:nvSpPr>
          <p:spPr>
            <a:xfrm>
              <a:off x="3528285" y="5046852"/>
              <a:ext cx="2855239" cy="84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208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3208" y="21600"/>
                  </a:lnTo>
                  <a:cubicBezTo>
                    <a:pt x="1438" y="21600"/>
                    <a:pt x="0" y="16766"/>
                    <a:pt x="0" y="10813"/>
                  </a:cubicBezTo>
                  <a:lnTo>
                    <a:pt x="0" y="10813"/>
                  </a:lnTo>
                  <a:cubicBezTo>
                    <a:pt x="0" y="4834"/>
                    <a:pt x="1437" y="0"/>
                    <a:pt x="3208" y="0"/>
                  </a:cubicBezTo>
                  <a:close/>
                </a:path>
              </a:pathLst>
            </a:custGeom>
            <a:solidFill>
              <a:schemeClr val="accent5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Shape">
              <a:extLst>
                <a:ext uri="{FF2B5EF4-FFF2-40B4-BE49-F238E27FC236}">
                  <a16:creationId xmlns:a16="http://schemas.microsoft.com/office/drawing/2014/main" id="{3C163228-E8F2-4D7D-9186-6CC76311D1D5}"/>
                </a:ext>
              </a:extLst>
            </p:cNvPr>
            <p:cNvSpPr/>
            <p:nvPr/>
          </p:nvSpPr>
          <p:spPr>
            <a:xfrm>
              <a:off x="5848478" y="5047352"/>
              <a:ext cx="1396113" cy="84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390" y="0"/>
                  </a:moveTo>
                  <a:lnTo>
                    <a:pt x="15040" y="0"/>
                  </a:lnTo>
                  <a:cubicBezTo>
                    <a:pt x="18660" y="0"/>
                    <a:pt x="21600" y="4840"/>
                    <a:pt x="21600" y="10800"/>
                  </a:cubicBezTo>
                  <a:lnTo>
                    <a:pt x="21600" y="10800"/>
                  </a:lnTo>
                  <a:cubicBezTo>
                    <a:pt x="21600" y="16760"/>
                    <a:pt x="18660" y="21600"/>
                    <a:pt x="15040" y="21600"/>
                  </a:cubicBezTo>
                  <a:lnTo>
                    <a:pt x="6390" y="21600"/>
                  </a:lnTo>
                  <a:lnTo>
                    <a:pt x="0" y="10800"/>
                  </a:lnTo>
                  <a:lnTo>
                    <a:pt x="6390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Shape">
              <a:extLst>
                <a:ext uri="{FF2B5EF4-FFF2-40B4-BE49-F238E27FC236}">
                  <a16:creationId xmlns:a16="http://schemas.microsoft.com/office/drawing/2014/main" id="{76FECD1C-D8CA-4072-B68E-6ACD89F1726B}"/>
                </a:ext>
              </a:extLst>
            </p:cNvPr>
            <p:cNvSpPr/>
            <p:nvPr/>
          </p:nvSpPr>
          <p:spPr>
            <a:xfrm>
              <a:off x="5678465" y="4811332"/>
              <a:ext cx="873059" cy="1320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9" h="21600" extrusionOk="0">
                  <a:moveTo>
                    <a:pt x="18536" y="5089"/>
                  </a:moveTo>
                  <a:lnTo>
                    <a:pt x="18857" y="4860"/>
                  </a:lnTo>
                  <a:cubicBezTo>
                    <a:pt x="21382" y="3060"/>
                    <a:pt x="19592" y="0"/>
                    <a:pt x="16034" y="0"/>
                  </a:cubicBezTo>
                  <a:lnTo>
                    <a:pt x="16034" y="0"/>
                  </a:lnTo>
                  <a:cubicBezTo>
                    <a:pt x="14978" y="0"/>
                    <a:pt x="13968" y="295"/>
                    <a:pt x="13210" y="835"/>
                  </a:cubicBezTo>
                  <a:lnTo>
                    <a:pt x="654" y="9785"/>
                  </a:lnTo>
                  <a:cubicBezTo>
                    <a:pt x="-218" y="10407"/>
                    <a:pt x="-218" y="11422"/>
                    <a:pt x="654" y="12044"/>
                  </a:cubicBezTo>
                  <a:lnTo>
                    <a:pt x="12889" y="20765"/>
                  </a:lnTo>
                  <a:cubicBezTo>
                    <a:pt x="13646" y="21305"/>
                    <a:pt x="14656" y="21600"/>
                    <a:pt x="15712" y="21600"/>
                  </a:cubicBezTo>
                  <a:lnTo>
                    <a:pt x="15712" y="21600"/>
                  </a:lnTo>
                  <a:cubicBezTo>
                    <a:pt x="19270" y="21600"/>
                    <a:pt x="21061" y="18540"/>
                    <a:pt x="18536" y="16740"/>
                  </a:cubicBezTo>
                  <a:lnTo>
                    <a:pt x="18536" y="16740"/>
                  </a:lnTo>
                  <a:cubicBezTo>
                    <a:pt x="14014" y="13516"/>
                    <a:pt x="14014" y="8313"/>
                    <a:pt x="18536" y="5089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Circle">
              <a:extLst>
                <a:ext uri="{FF2B5EF4-FFF2-40B4-BE49-F238E27FC236}">
                  <a16:creationId xmlns:a16="http://schemas.microsoft.com/office/drawing/2014/main" id="{DA875AEC-4965-4CA8-99FD-2CC0DD08E40C}"/>
                </a:ext>
              </a:extLst>
            </p:cNvPr>
            <p:cNvSpPr/>
            <p:nvPr/>
          </p:nvSpPr>
          <p:spPr>
            <a:xfrm>
              <a:off x="6438528" y="5101356"/>
              <a:ext cx="740062" cy="740062"/>
            </a:xfrm>
            <a:prstGeom prst="ellipse">
              <a:avLst/>
            </a:pr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191DC39-AED4-4D45-8F35-DE2F5210862B}"/>
                </a:ext>
              </a:extLst>
            </p:cNvPr>
            <p:cNvSpPr txBox="1"/>
            <p:nvPr/>
          </p:nvSpPr>
          <p:spPr>
            <a:xfrm>
              <a:off x="5841957" y="528672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04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E3A4E35-FDD0-48FA-ADAB-344612AE0056}"/>
                </a:ext>
              </a:extLst>
            </p:cNvPr>
            <p:cNvSpPr txBox="1"/>
            <p:nvPr/>
          </p:nvSpPr>
          <p:spPr>
            <a:xfrm>
              <a:off x="3360285" y="5240555"/>
              <a:ext cx="2305729" cy="46166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noProof="1">
                  <a:solidFill>
                    <a:prstClr val="white"/>
                  </a:solidFill>
                  <a:latin typeface="Calibri" panose="020F0502020204030204"/>
                </a:rPr>
                <a:t>Benefits v/s Costs</a:t>
              </a:r>
              <a:endPara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C29632F-5F22-42E7-B6CA-149DC0D2FBE3}"/>
              </a:ext>
            </a:extLst>
          </p:cNvPr>
          <p:cNvGrpSpPr/>
          <p:nvPr/>
        </p:nvGrpSpPr>
        <p:grpSpPr>
          <a:xfrm>
            <a:off x="4958403" y="3535487"/>
            <a:ext cx="3803293" cy="1320110"/>
            <a:chOff x="4958404" y="3373995"/>
            <a:chExt cx="3803293" cy="1320110"/>
          </a:xfrm>
        </p:grpSpPr>
        <p:sp>
          <p:nvSpPr>
            <p:cNvPr id="11" name="Shape">
              <a:extLst>
                <a:ext uri="{FF2B5EF4-FFF2-40B4-BE49-F238E27FC236}">
                  <a16:creationId xmlns:a16="http://schemas.microsoft.com/office/drawing/2014/main" id="{89AE8108-A267-4CBA-85B2-8E34C8FD8010}"/>
                </a:ext>
              </a:extLst>
            </p:cNvPr>
            <p:cNvSpPr/>
            <p:nvPr/>
          </p:nvSpPr>
          <p:spPr>
            <a:xfrm>
              <a:off x="5808475" y="3609515"/>
              <a:ext cx="2855239" cy="84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392" y="21600"/>
                  </a:moveTo>
                  <a:lnTo>
                    <a:pt x="0" y="21600"/>
                  </a:lnTo>
                  <a:lnTo>
                    <a:pt x="0" y="0"/>
                  </a:lnTo>
                  <a:lnTo>
                    <a:pt x="18392" y="0"/>
                  </a:lnTo>
                  <a:cubicBezTo>
                    <a:pt x="20163" y="0"/>
                    <a:pt x="21600" y="4834"/>
                    <a:pt x="21600" y="10787"/>
                  </a:cubicBezTo>
                  <a:lnTo>
                    <a:pt x="21600" y="10787"/>
                  </a:lnTo>
                  <a:cubicBezTo>
                    <a:pt x="21600" y="16766"/>
                    <a:pt x="20163" y="21600"/>
                    <a:pt x="18392" y="21600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Shape">
              <a:extLst>
                <a:ext uri="{FF2B5EF4-FFF2-40B4-BE49-F238E27FC236}">
                  <a16:creationId xmlns:a16="http://schemas.microsoft.com/office/drawing/2014/main" id="{A0BADBAF-35A2-4E73-BD90-609FF90A99CB}"/>
                </a:ext>
              </a:extLst>
            </p:cNvPr>
            <p:cNvSpPr/>
            <p:nvPr/>
          </p:nvSpPr>
          <p:spPr>
            <a:xfrm>
              <a:off x="4958404" y="3610015"/>
              <a:ext cx="1396113" cy="84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210" y="21600"/>
                  </a:moveTo>
                  <a:lnTo>
                    <a:pt x="6560" y="21600"/>
                  </a:lnTo>
                  <a:cubicBezTo>
                    <a:pt x="2940" y="21600"/>
                    <a:pt x="0" y="16760"/>
                    <a:pt x="0" y="10800"/>
                  </a:cubicBezTo>
                  <a:lnTo>
                    <a:pt x="0" y="10800"/>
                  </a:lnTo>
                  <a:cubicBezTo>
                    <a:pt x="0" y="4840"/>
                    <a:pt x="2940" y="0"/>
                    <a:pt x="6560" y="0"/>
                  </a:cubicBezTo>
                  <a:lnTo>
                    <a:pt x="15210" y="0"/>
                  </a:lnTo>
                  <a:lnTo>
                    <a:pt x="21600" y="10800"/>
                  </a:lnTo>
                  <a:lnTo>
                    <a:pt x="15210" y="21600"/>
                  </a:lnTo>
                  <a:close/>
                </a:path>
              </a:pathLst>
            </a:custGeom>
            <a:solidFill>
              <a:srgbClr val="BCBEC0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Circle">
              <a:extLst>
                <a:ext uri="{FF2B5EF4-FFF2-40B4-BE49-F238E27FC236}">
                  <a16:creationId xmlns:a16="http://schemas.microsoft.com/office/drawing/2014/main" id="{6916925C-4C2E-4DC5-ADF0-9F52E7DAC258}"/>
                </a:ext>
              </a:extLst>
            </p:cNvPr>
            <p:cNvSpPr/>
            <p:nvPr/>
          </p:nvSpPr>
          <p:spPr>
            <a:xfrm>
              <a:off x="5018410" y="3664019"/>
              <a:ext cx="740062" cy="740062"/>
            </a:xfrm>
            <a:prstGeom prst="ellipse">
              <a:avLst/>
            </a:prstGeom>
            <a:solidFill>
              <a:schemeClr val="bg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F2FA7A6-3002-4DC4-9DDD-A926FE2C480C}"/>
                </a:ext>
              </a:extLst>
            </p:cNvPr>
            <p:cNvSpPr txBox="1"/>
            <p:nvPr/>
          </p:nvSpPr>
          <p:spPr>
            <a:xfrm>
              <a:off x="6260661" y="3617912"/>
              <a:ext cx="2501036" cy="8309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Nature of the Decision</a:t>
              </a:r>
            </a:p>
          </p:txBody>
        </p:sp>
        <p:sp>
          <p:nvSpPr>
            <p:cNvPr id="13" name="Shape">
              <a:extLst>
                <a:ext uri="{FF2B5EF4-FFF2-40B4-BE49-F238E27FC236}">
                  <a16:creationId xmlns:a16="http://schemas.microsoft.com/office/drawing/2014/main" id="{0BDBFC17-3E72-4F3E-B16A-224697E15A46}"/>
                </a:ext>
              </a:extLst>
            </p:cNvPr>
            <p:cNvSpPr/>
            <p:nvPr/>
          </p:nvSpPr>
          <p:spPr>
            <a:xfrm>
              <a:off x="5648462" y="3373995"/>
              <a:ext cx="873059" cy="1320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9" h="21600" extrusionOk="0">
                  <a:moveTo>
                    <a:pt x="1503" y="16511"/>
                  </a:moveTo>
                  <a:lnTo>
                    <a:pt x="1182" y="16740"/>
                  </a:lnTo>
                  <a:cubicBezTo>
                    <a:pt x="-1343" y="18540"/>
                    <a:pt x="447" y="21600"/>
                    <a:pt x="4005" y="21600"/>
                  </a:cubicBezTo>
                  <a:lnTo>
                    <a:pt x="4005" y="21600"/>
                  </a:lnTo>
                  <a:cubicBezTo>
                    <a:pt x="5061" y="21600"/>
                    <a:pt x="6071" y="21305"/>
                    <a:pt x="6829" y="20765"/>
                  </a:cubicBezTo>
                  <a:lnTo>
                    <a:pt x="19385" y="11815"/>
                  </a:lnTo>
                  <a:cubicBezTo>
                    <a:pt x="20257" y="11193"/>
                    <a:pt x="20257" y="10178"/>
                    <a:pt x="19385" y="9556"/>
                  </a:cubicBezTo>
                  <a:lnTo>
                    <a:pt x="7150" y="835"/>
                  </a:lnTo>
                  <a:cubicBezTo>
                    <a:pt x="6393" y="295"/>
                    <a:pt x="5383" y="0"/>
                    <a:pt x="4327" y="0"/>
                  </a:cubicBezTo>
                  <a:lnTo>
                    <a:pt x="4327" y="0"/>
                  </a:lnTo>
                  <a:cubicBezTo>
                    <a:pt x="769" y="0"/>
                    <a:pt x="-1022" y="3060"/>
                    <a:pt x="1503" y="4860"/>
                  </a:cubicBezTo>
                  <a:lnTo>
                    <a:pt x="1503" y="4860"/>
                  </a:lnTo>
                  <a:cubicBezTo>
                    <a:pt x="6025" y="8084"/>
                    <a:pt x="6025" y="13287"/>
                    <a:pt x="1503" y="1651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3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11F91BC-4F4F-449C-9E92-A030BDA460D3}"/>
                </a:ext>
              </a:extLst>
            </p:cNvPr>
            <p:cNvSpPr txBox="1"/>
            <p:nvPr/>
          </p:nvSpPr>
          <p:spPr>
            <a:xfrm>
              <a:off x="5950815" y="38493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03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499F4751-2542-440D-9333-47B2B65CD199}"/>
              </a:ext>
            </a:extLst>
          </p:cNvPr>
          <p:cNvSpPr txBox="1"/>
          <p:nvPr/>
        </p:nvSpPr>
        <p:spPr>
          <a:xfrm>
            <a:off x="9098883" y="977553"/>
            <a:ext cx="2926080" cy="1200329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sufficient time available before a decision will be made?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5584B4D-61C8-432E-9526-A8CCF0A5006F}"/>
              </a:ext>
            </a:extLst>
          </p:cNvPr>
          <p:cNvSpPr txBox="1"/>
          <p:nvPr/>
        </p:nvSpPr>
        <p:spPr>
          <a:xfrm>
            <a:off x="8872765" y="3343732"/>
            <a:ext cx="2926080" cy="156966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the decision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considerable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strategic or tactical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importance?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3FF3BFA-B0BC-446D-BC93-B94FBFEFCDF6}"/>
              </a:ext>
            </a:extLst>
          </p:cNvPr>
          <p:cNvSpPr txBox="1"/>
          <p:nvPr/>
        </p:nvSpPr>
        <p:spPr>
          <a:xfrm>
            <a:off x="795229" y="2303906"/>
            <a:ext cx="2287430" cy="830997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 it feasible to obtain data?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86D62BC-D9B0-4854-9B8F-375B2B757A5A}"/>
              </a:ext>
            </a:extLst>
          </p:cNvPr>
          <p:cNvSpPr txBox="1"/>
          <p:nvPr/>
        </p:nvSpPr>
        <p:spPr>
          <a:xfrm>
            <a:off x="768968" y="4501891"/>
            <a:ext cx="2926080" cy="156966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the value of the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 information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exceed the cost of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conducting research?</a:t>
            </a:r>
          </a:p>
        </p:txBody>
      </p:sp>
      <p:sp>
        <p:nvSpPr>
          <p:cNvPr id="54" name="Footer Placeholder 4">
            <a:extLst>
              <a:ext uri="{FF2B5EF4-FFF2-40B4-BE49-F238E27FC236}">
                <a16:creationId xmlns:a16="http://schemas.microsoft.com/office/drawing/2014/main" id="{9B3799A1-A09B-4E94-95C3-DC34C1354B46}"/>
              </a:ext>
            </a:extLst>
          </p:cNvPr>
          <p:cNvSpPr txBox="1">
            <a:spLocks/>
          </p:cNvSpPr>
          <p:nvPr/>
        </p:nvSpPr>
        <p:spPr>
          <a:xfrm>
            <a:off x="20371" y="6277968"/>
            <a:ext cx="12192000" cy="47920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Sudha </a:t>
            </a:r>
            <a:r>
              <a:rPr lang="en-US" sz="1400" b="1" dirty="0" err="1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Bhagavatheeswaran</a:t>
            </a:r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, Department of Information Technology,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Garamond" panose="02020404030301010803" pitchFamily="18" charset="0"/>
                <a:cs typeface="Cavolini" panose="020B0502040204020203" pitchFamily="66" charset="0"/>
              </a:rPr>
              <a:t>SIES College of Arts, Science &amp; Commerce (Autonomous)</a:t>
            </a:r>
          </a:p>
        </p:txBody>
      </p:sp>
    </p:spTree>
    <p:extLst>
      <p:ext uri="{BB962C8B-B14F-4D97-AF65-F5344CB8AC3E}">
        <p14:creationId xmlns:p14="http://schemas.microsoft.com/office/powerpoint/2010/main" val="364986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6" grpId="0"/>
      <p:bldP spid="49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A7C13-3822-4A4B-8217-1639480F5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When Is Business Research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0202D-2BC6-473E-9E32-8D98DB8C9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9C255B-5F3F-41BA-BE18-E5F6361CC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82" y="1690688"/>
            <a:ext cx="11927218" cy="3364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61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381</Words>
  <Application>Microsoft Office PowerPoint</Application>
  <PresentationFormat>Widescreen</PresentationFormat>
  <Paragraphs>59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Helvetica</vt:lpstr>
      <vt:lpstr>Open Sans</vt:lpstr>
      <vt:lpstr>Office Theme</vt:lpstr>
      <vt:lpstr>Template PresentationGO</vt:lpstr>
      <vt:lpstr>The Role of Business Research</vt:lpstr>
      <vt:lpstr>Business Research Defined</vt:lpstr>
      <vt:lpstr>Applied and Basic Business Research</vt:lpstr>
      <vt:lpstr>Managerial Value of Business Research</vt:lpstr>
      <vt:lpstr>Decision – Making  Process</vt:lpstr>
      <vt:lpstr>When Is Business Research Needed?</vt:lpstr>
      <vt:lpstr>When Is Business Research Needed?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Business Research</dc:title>
  <dc:creator>sudhasies@gmail.com</dc:creator>
  <cp:lastModifiedBy>sudhasies@gmail.com</cp:lastModifiedBy>
  <cp:revision>19</cp:revision>
  <dcterms:created xsi:type="dcterms:W3CDTF">2021-08-06T15:34:27Z</dcterms:created>
  <dcterms:modified xsi:type="dcterms:W3CDTF">2021-10-08T16:14:05Z</dcterms:modified>
</cp:coreProperties>
</file>